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5"/>
  </p:notesMasterIdLst>
  <p:sldIdLst>
    <p:sldId id="257" r:id="rId2"/>
    <p:sldId id="259" r:id="rId3"/>
    <p:sldId id="271" r:id="rId4"/>
    <p:sldId id="261" r:id="rId5"/>
    <p:sldId id="264" r:id="rId6"/>
    <p:sldId id="272" r:id="rId7"/>
    <p:sldId id="273" r:id="rId8"/>
    <p:sldId id="276" r:id="rId9"/>
    <p:sldId id="274" r:id="rId10"/>
    <p:sldId id="275" r:id="rId11"/>
    <p:sldId id="277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55875F"/>
    <a:srgbClr val="CD703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680" autoAdjust="0"/>
    <p:restoredTop sz="93866" autoAdjust="0"/>
  </p:normalViewPr>
  <p:slideViewPr>
    <p:cSldViewPr snapToGrid="0">
      <p:cViewPr varScale="1">
        <p:scale>
          <a:sx n="71" d="100"/>
          <a:sy n="71" d="100"/>
        </p:scale>
        <p:origin x="-1158" y="-96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51F6AB-7483-4B88-908B-0391F6E93CB5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4E6B80-64B6-4B55-A9C2-C4F18BB415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8066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E6B80-64B6-4B55-A9C2-C4F18BB415DA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047181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E6B80-64B6-4B55-A9C2-C4F18BB415D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5389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E6B80-64B6-4B55-A9C2-C4F18BB415DA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944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E6B80-64B6-4B55-A9C2-C4F18BB415DA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85886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E6B80-64B6-4B55-A9C2-C4F18BB415D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8196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E6B80-64B6-4B55-A9C2-C4F18BB415D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04669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E6B80-64B6-4B55-A9C2-C4F18BB415D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4309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E6B80-64B6-4B55-A9C2-C4F18BB415D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67208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E6B80-64B6-4B55-A9C2-C4F18BB415D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24829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4E6B80-64B6-4B55-A9C2-C4F18BB415D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5209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AE88C-B913-4481-ADCB-BAAFB653EE9E}" type="datetime1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09650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967A3-8874-47CF-A965-413C86554F2E}" type="datetime1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3552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5C4BC-A008-4AF1-B076-85924671BD58}" type="datetime1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2979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17277-C905-4F8A-AE9C-9626383CA4B7}" type="datetime1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4924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1E7D3-2C77-4460-BCF4-C07927844DB7}" type="datetime1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93739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8A8FE-084D-4299-9549-9A5CB6ADA305}" type="datetime1">
              <a:rPr lang="ru-RU" smtClean="0"/>
              <a:pPr/>
              <a:t>29.08.2022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2255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F1715-8C3E-4191-A424-9940F4B9B1B9}" type="datetime1">
              <a:rPr lang="ru-RU" smtClean="0"/>
              <a:pPr/>
              <a:t>29.08.2022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217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F93C-1E78-4BF7-8802-0314F1489939}" type="datetime1">
              <a:rPr lang="ru-RU" smtClean="0"/>
              <a:pPr/>
              <a:t>29.08.2022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3957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F9C7-5120-4778-8781-1DB83188B84F}" type="datetime1">
              <a:rPr lang="ru-RU" smtClean="0"/>
              <a:pPr/>
              <a:t>29.08.2022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7794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5602271-4343-4DEA-91AC-D73945A861F9}" type="datetime1">
              <a:rPr lang="ru-RU" smtClean="0"/>
              <a:pPr/>
              <a:t>29.08.2022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C3A594-18F8-48A7-870A-F7D5C68952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6375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28FE7-2C2D-41B0-A746-C1F99E377BEA}" type="datetime1">
              <a:rPr lang="ru-RU" smtClean="0"/>
              <a:pPr/>
              <a:t>29.08.2022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9944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95875A3-1F48-4EE5-B468-B33E9906A325}" type="datetime1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DC3A594-18F8-48A7-870A-F7D5C689527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31290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06393"/>
            <a:ext cx="10058400" cy="1450757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Пригородная волость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2935681"/>
            <a:ext cx="6235337" cy="1603319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Включение земельных участков в границы населенных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пунктов сельского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поселения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«Пригородная волость»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Пустошкинского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района Псковской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области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45384" y="2154116"/>
            <a:ext cx="2710296" cy="341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682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589" y="105508"/>
            <a:ext cx="11070427" cy="695681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участки, планируемые к включению в границы населенного пункта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Сергейцево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(Фрагмент 7)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10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0734319"/>
              </p:ext>
            </p:extLst>
          </p:nvPr>
        </p:nvGraphicFramePr>
        <p:xfrm>
          <a:off x="831608" y="4851779"/>
          <a:ext cx="10633330" cy="12828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7206"/>
                <a:gridCol w="2286000"/>
                <a:gridCol w="2967487"/>
                <a:gridCol w="3352637"/>
              </a:tblGrid>
              <a:tr h="1971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Кадастровый номер ЗУ, площадь (га)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Категория земель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Вид разрешенного использования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Обоснование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572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60:19:0071504:33 (0.2)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900" kern="1200" dirty="0" smtClean="0">
                          <a:effectLst/>
                        </a:rPr>
                        <a:t>Земли </a:t>
                      </a:r>
                      <a:r>
                        <a:rPr lang="ru-RU" sz="900" kern="1200" dirty="0">
                          <a:effectLst/>
                        </a:rPr>
                        <a:t>сельскохозяйственного </a:t>
                      </a:r>
                      <a:r>
                        <a:rPr lang="ru-RU" sz="900" kern="1200" dirty="0" smtClean="0">
                          <a:effectLst/>
                        </a:rPr>
                        <a:t>назначения</a:t>
                      </a: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900" kern="1200" dirty="0" smtClean="0">
                          <a:effectLst/>
                        </a:rPr>
                        <a:t>Для ведения личного подсобного хозяйства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indent="-22860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 на участке расположен жилой дом</a:t>
                      </a:r>
                    </a:p>
                    <a:p>
                      <a:pPr marL="228600" indent="-2286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428454">
                <a:tc gridSpan="4"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endParaRPr lang="ru-RU" sz="10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855823" y="940417"/>
            <a:ext cx="1276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Фрагмент ПКК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7288448" y="870803"/>
            <a:ext cx="1808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Фрагмент проекта ГП</a:t>
            </a:r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950" y="1248194"/>
            <a:ext cx="3790950" cy="34039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7262" y="1248194"/>
            <a:ext cx="4002087" cy="343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909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42173" y="175846"/>
            <a:ext cx="11070427" cy="1073751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участки, планируемые 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исключению из границ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населенного пункта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Старая Пустошка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(Фрагмент 8)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18514848"/>
              </p:ext>
            </p:extLst>
          </p:nvPr>
        </p:nvGraphicFramePr>
        <p:xfrm>
          <a:off x="831608" y="4851779"/>
          <a:ext cx="10633330" cy="12828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7206"/>
                <a:gridCol w="2286000"/>
                <a:gridCol w="2967487"/>
                <a:gridCol w="3352637"/>
              </a:tblGrid>
              <a:tr h="1971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Кадастровый номер ЗУ, площадь (га)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Категория земель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Вид разрешенного использования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Обоснование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572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60:19:0000000:872 (1,2)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60:19:0083511:142 (0,5)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900" kern="1200" dirty="0" smtClean="0">
                          <a:effectLst/>
                        </a:rPr>
                        <a:t>Земли населенных</a:t>
                      </a:r>
                      <a:r>
                        <a:rPr lang="ru-RU" sz="900" kern="1200" baseline="0" dirty="0" smtClean="0">
                          <a:effectLst/>
                        </a:rPr>
                        <a:t> пунктов</a:t>
                      </a: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indent="-22860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размещения производственной базы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indent="-22860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 </a:t>
                      </a: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участке расположено производственное строение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428454">
                <a:tc gridSpan="4"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endParaRPr lang="ru-RU" sz="10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90893" y="1424538"/>
            <a:ext cx="1276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Фрагмент ПКК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7051056" y="1424538"/>
            <a:ext cx="1808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Фрагмент проекта ГП</a:t>
            </a:r>
            <a:endParaRPr lang="ru-RU" sz="1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4398" y="1907257"/>
            <a:ext cx="2857647" cy="24976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20757" y="1914666"/>
            <a:ext cx="3677159" cy="2482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1607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0418" y="380639"/>
            <a:ext cx="10058400" cy="826369"/>
          </a:xfrm>
        </p:spPr>
        <p:txBody>
          <a:bodyPr>
            <a:normAutofit/>
          </a:bodyPr>
          <a:lstStyle/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19073"/>
            <a:ext cx="10911254" cy="3636698"/>
          </a:xfrm>
        </p:spPr>
        <p:txBody>
          <a:bodyPr>
            <a:normAutofit fontScale="85000" lnSpcReduction="10000"/>
          </a:bodyPr>
          <a:lstStyle/>
          <a:p>
            <a:pPr marL="0" indent="457200" algn="just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земельных участков имеет категорию земли – </a:t>
            </a:r>
            <a:r>
              <a:rPr lang="ru-RU" sz="19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земли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сельскохозяйственного назначения, находятся в частной собственности граждан, прилегают к границам населенных пунктов, используются для ведения личного подсобного хозяйства и построены объектов индивидуального жилищного строительства .</a:t>
            </a:r>
          </a:p>
          <a:p>
            <a:pPr marL="0" indent="457200" algn="just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земельных участков имеет категорию земли – земли сельскохозяйственного назначения, находятся в частной собственности граждан, прилегают к границам населенных пунктов, используются для ведения личного подсобного хозяйства и планируется строительство объектов индивидуального жилищного строительства.</a:t>
            </a:r>
            <a:endParaRPr lang="ru-RU" sz="19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включения данных земельных участков в границы населенных пунктов ожидается развитие территории населенных пунктов  </a:t>
            </a:r>
            <a:r>
              <a:rPr lang="ru-RU" sz="19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Пустошкинского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района, рост социально-экономического потенциала сельского поселения, создание новых рабочих мест, расширение занятости населения, развитие сельской инфраструктуры, увеличение объемов ввода объектов индивидуального жилищного строительства и доходной базы бюджета.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font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217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7074" y="225643"/>
            <a:ext cx="6113417" cy="1450757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900458" y="5738949"/>
            <a:ext cx="2315046" cy="53993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САРСТРОЙНИИПРОЕКТ».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Почта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sarstroyniiproekt@mail.ru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5207725"/>
            <a:ext cx="2009058" cy="53993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Андронин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Д.М.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9058" y="4581798"/>
            <a:ext cx="2257223" cy="142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7998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6983" y="132805"/>
            <a:ext cx="5670247" cy="57609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73883" y="63502"/>
            <a:ext cx="5004582" cy="888101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Генерального плана сельского поселения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Пригородная волость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Пустошкинского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Псковской области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900057" y="1706880"/>
            <a:ext cx="5255623" cy="400594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7842459" y="2460431"/>
            <a:ext cx="8114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Фрагмент 2</a:t>
            </a:r>
            <a:endParaRPr lang="ru-RU" sz="1000" dirty="0"/>
          </a:p>
        </p:txBody>
      </p:sp>
      <p:sp>
        <p:nvSpPr>
          <p:cNvPr id="45" name="TextBox 44"/>
          <p:cNvSpPr txBox="1"/>
          <p:nvPr/>
        </p:nvSpPr>
        <p:spPr>
          <a:xfrm>
            <a:off x="6188519" y="2460432"/>
            <a:ext cx="13405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Фрагмент 1</a:t>
            </a:r>
            <a:endParaRPr lang="ru-RU" sz="1000" dirty="0"/>
          </a:p>
        </p:txBody>
      </p:sp>
      <p:sp>
        <p:nvSpPr>
          <p:cNvPr id="46" name="TextBox 45"/>
          <p:cNvSpPr txBox="1"/>
          <p:nvPr/>
        </p:nvSpPr>
        <p:spPr>
          <a:xfrm>
            <a:off x="9478108" y="2493055"/>
            <a:ext cx="8114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Фрагмент 3</a:t>
            </a:r>
            <a:endParaRPr lang="ru-RU" sz="1000" dirty="0"/>
          </a:p>
        </p:txBody>
      </p:sp>
      <p:sp>
        <p:nvSpPr>
          <p:cNvPr id="52" name="TextBox 51"/>
          <p:cNvSpPr txBox="1"/>
          <p:nvPr/>
        </p:nvSpPr>
        <p:spPr>
          <a:xfrm>
            <a:off x="2202973" y="3134136"/>
            <a:ext cx="25039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1000" dirty="0"/>
              <a:t>1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722935" y="3380357"/>
            <a:ext cx="25039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1000" dirty="0"/>
              <a:t>2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242897" y="3463630"/>
            <a:ext cx="25039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1000" dirty="0"/>
              <a:t>3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96983" y="6074774"/>
            <a:ext cx="67185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Карта границ населенных пунктов (в том числе границ образуемых населенных пунктов), входящих в состав поселения</a:t>
            </a:r>
            <a:endParaRPr lang="ru-RU" sz="10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5579" y="1058517"/>
            <a:ext cx="1539820" cy="144328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38721" y="1058517"/>
            <a:ext cx="1539387" cy="144910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543913" y="1044008"/>
            <a:ext cx="1749735" cy="14816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45579" y="2739276"/>
            <a:ext cx="1450244" cy="1183187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178442" y="3881771"/>
            <a:ext cx="13405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Фрагмент 4</a:t>
            </a:r>
            <a:endParaRPr lang="ru-RU" sz="1000" dirty="0"/>
          </a:p>
        </p:txBody>
      </p:sp>
      <p:sp>
        <p:nvSpPr>
          <p:cNvPr id="24" name="TextBox 23"/>
          <p:cNvSpPr txBox="1"/>
          <p:nvPr/>
        </p:nvSpPr>
        <p:spPr>
          <a:xfrm>
            <a:off x="3833217" y="3094322"/>
            <a:ext cx="25039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1000" dirty="0"/>
              <a:t>4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934188" y="2755536"/>
            <a:ext cx="1578085" cy="122644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7842459" y="3922463"/>
            <a:ext cx="13405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Фрагмент </a:t>
            </a:r>
            <a:r>
              <a:rPr lang="ru-RU" sz="1000" dirty="0"/>
              <a:t>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33217" y="2767080"/>
            <a:ext cx="25039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1000" dirty="0"/>
              <a:t>5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602945" y="2754530"/>
            <a:ext cx="1362744" cy="1249559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9506476" y="3951422"/>
            <a:ext cx="13405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Фрагмент 6</a:t>
            </a:r>
            <a:endParaRPr lang="ru-RU" sz="1000" dirty="0"/>
          </a:p>
        </p:txBody>
      </p:sp>
      <p:sp>
        <p:nvSpPr>
          <p:cNvPr id="30" name="TextBox 29"/>
          <p:cNvSpPr txBox="1"/>
          <p:nvPr/>
        </p:nvSpPr>
        <p:spPr>
          <a:xfrm>
            <a:off x="2566533" y="2971211"/>
            <a:ext cx="25039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1000" dirty="0"/>
              <a:t>6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245579" y="4143847"/>
            <a:ext cx="1636865" cy="139210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6178442" y="5501275"/>
            <a:ext cx="13405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Фрагмент </a:t>
            </a:r>
            <a:r>
              <a:rPr lang="ru-RU" sz="1000" dirty="0"/>
              <a:t>7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952583" y="4390856"/>
            <a:ext cx="25039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1000" dirty="0"/>
              <a:t>7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949581" y="4293536"/>
            <a:ext cx="1905990" cy="1242411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7862223" y="5513019"/>
            <a:ext cx="13405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Фрагмент </a:t>
            </a:r>
            <a:r>
              <a:rPr lang="ru-RU" sz="1000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xmlns="" val="218414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44444"/>
            <a:ext cx="10058400" cy="751437"/>
          </a:xfrm>
        </p:spPr>
        <p:txBody>
          <a:bodyPr>
            <a:normAutofit fontScale="90000"/>
          </a:bodyPr>
          <a:lstStyle/>
          <a:p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участки, планируемые к включению в границы населенного пункта                    д. Нестерово                                                                                                     (Фрагмент 1)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006016" y="1737360"/>
            <a:ext cx="3680660" cy="4467497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Arial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06089913"/>
              </p:ext>
            </p:extLst>
          </p:nvPr>
        </p:nvGraphicFramePr>
        <p:xfrm>
          <a:off x="1364466" y="4700299"/>
          <a:ext cx="9842739" cy="7990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66341"/>
                <a:gridCol w="2314096"/>
                <a:gridCol w="2368121"/>
                <a:gridCol w="2494181"/>
              </a:tblGrid>
              <a:tr h="1465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Кадастровый номер ЗУ, площадь (га)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Категория земель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Вид разрешенного использования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Обоснование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3254">
                <a:tc>
                  <a:txBody>
                    <a:bodyPr/>
                    <a:lstStyle/>
                    <a:p>
                      <a:pPr marL="228600" indent="-2286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</a:rPr>
                        <a:t>60:19:0081501:10 (0.1га)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Земли </a:t>
                      </a:r>
                      <a:r>
                        <a:rPr lang="ru-RU" sz="1000" dirty="0">
                          <a:effectLst/>
                        </a:rPr>
                        <a:t>сельскохозяйственного </a:t>
                      </a:r>
                      <a:r>
                        <a:rPr lang="ru-RU" sz="1000" dirty="0" smtClean="0">
                          <a:effectLst/>
                        </a:rPr>
                        <a:t>назначения</a:t>
                      </a:r>
                      <a:endParaRPr lang="ru-RU" sz="1000" dirty="0"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Для индивидуального жилищного строительства</a:t>
                      </a: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З/У</a:t>
                      </a:r>
                      <a:r>
                        <a:rPr lang="ru-RU" sz="100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прилегает к границе населенного пункта д.Нестерово, на участке расположен объект капитального строительства – жилой дом 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494746" y="914400"/>
            <a:ext cx="1276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Фрагмент ПКК</a:t>
            </a:r>
            <a:endParaRPr lang="ru-RU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7686676" y="884881"/>
            <a:ext cx="1808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Фрагмент проекта ГП</a:t>
            </a:r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9037" y="1363906"/>
            <a:ext cx="2992684" cy="28434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3878" y="1222177"/>
            <a:ext cx="2558045" cy="3046814"/>
          </a:xfrm>
          <a:prstGeom prst="rect">
            <a:avLst/>
          </a:prstGeom>
        </p:spPr>
      </p:pic>
      <p:sp>
        <p:nvSpPr>
          <p:cNvPr id="12" name="Текст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4284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29396"/>
            <a:ext cx="10058400" cy="819510"/>
          </a:xfrm>
        </p:spPr>
        <p:txBody>
          <a:bodyPr>
            <a:normAutofit fontScale="90000"/>
          </a:bodyPr>
          <a:lstStyle/>
          <a:p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участки, планируемые к включению в границы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населенного пункта </a:t>
            </a:r>
            <a:r>
              <a:rPr 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Морозово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(Фрагмент 2)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4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19573154"/>
              </p:ext>
            </p:extLst>
          </p:nvPr>
        </p:nvGraphicFramePr>
        <p:xfrm>
          <a:off x="1133475" y="4733364"/>
          <a:ext cx="9744076" cy="11251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22701"/>
                <a:gridCol w="1983825"/>
                <a:gridCol w="2271014"/>
                <a:gridCol w="3066536"/>
              </a:tblGrid>
              <a:tr h="886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Кадастровый номер ЗУ, площадь (га)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Категория земель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Вид разрешенного использования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Обоснование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570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60:19:0083510:56 (0.15)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60:19:0083510:57 (0.15)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60:19:0083509:165 (0.96)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</a:rPr>
                        <a:t>Земли 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с</a:t>
                      </a:r>
                      <a:r>
                        <a:rPr lang="ru-RU" sz="1000" dirty="0" smtClean="0">
                          <a:effectLst/>
                          <a:latin typeface="+mn-lt"/>
                        </a:rPr>
                        <a:t>сельскохозяйственного </a:t>
                      </a:r>
                      <a:r>
                        <a:rPr lang="ru-RU" sz="1000" dirty="0">
                          <a:effectLst/>
                          <a:latin typeface="+mn-lt"/>
                        </a:rPr>
                        <a:t>назначения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</a:rPr>
                        <a:t> 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</a:rPr>
                        <a:t>Для индивидуального садоводства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Для индивидуального садоводства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ведения личного подсобного хозяйства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</a:rPr>
                        <a:t>Данные З/У расположены вблизи д. </a:t>
                      </a:r>
                      <a:r>
                        <a:rPr lang="ru-RU" sz="1000" dirty="0" err="1" smtClean="0">
                          <a:effectLst/>
                          <a:latin typeface="+mn-lt"/>
                        </a:rPr>
                        <a:t>Морозово</a:t>
                      </a:r>
                      <a:r>
                        <a:rPr lang="ru-RU" sz="1000" dirty="0" smtClean="0">
                          <a:effectLst/>
                          <a:latin typeface="+mn-lt"/>
                        </a:rPr>
                        <a:t>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baseline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участке планируется строительство жилого дома;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baseline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планируется строительство жилого дома;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baseline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данном участке расположены нежилые постройки, планируется строительство жилого дома с дальнейшим проживанием.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868524" y="1084681"/>
            <a:ext cx="1276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Фрагмент ПКК</a:t>
            </a:r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8044325" y="1065274"/>
            <a:ext cx="1808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Фрагмент проекта ГП</a:t>
            </a:r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833" y="1528233"/>
            <a:ext cx="2547691" cy="27359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6891" y="1392458"/>
            <a:ext cx="3229579" cy="279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856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589" y="105508"/>
            <a:ext cx="11070427" cy="695681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участки, планируемые к включению в границы населенного пункта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Заболотно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(Фрагмент 3)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5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8761357"/>
              </p:ext>
            </p:extLst>
          </p:nvPr>
        </p:nvGraphicFramePr>
        <p:xfrm>
          <a:off x="831608" y="4851779"/>
          <a:ext cx="10633330" cy="12828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7206"/>
                <a:gridCol w="2286000"/>
                <a:gridCol w="2967487"/>
                <a:gridCol w="3352637"/>
              </a:tblGrid>
              <a:tr h="1971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Кадастровый номер ЗУ, площадь (га)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Категория земель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Вид разрешенного использования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Обоснование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572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kern="1200" baseline="0" dirty="0" smtClean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60:19:0083509:147 (2.4)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60:19:0083509:144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(0.5)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000" kern="1200" dirty="0" smtClean="0">
                          <a:effectLst/>
                          <a:latin typeface="+mj-lt"/>
                        </a:rPr>
                        <a:t>Земли </a:t>
                      </a:r>
                      <a:r>
                        <a:rPr lang="ru-RU" sz="1000" kern="1200" dirty="0">
                          <a:effectLst/>
                          <a:latin typeface="+mj-lt"/>
                        </a:rPr>
                        <a:t>сельскохозяйственного </a:t>
                      </a:r>
                      <a:r>
                        <a:rPr lang="ru-RU" sz="1000" kern="1200" dirty="0" smtClean="0">
                          <a:effectLst/>
                          <a:latin typeface="+mj-lt"/>
                        </a:rPr>
                        <a:t>назначения</a:t>
                      </a:r>
                      <a:r>
                        <a:rPr lang="ru-RU" sz="1000" dirty="0">
                          <a:effectLst/>
                          <a:latin typeface="+mj-lt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j-lt"/>
                        </a:rPr>
                        <a:t> </a:t>
                      </a:r>
                      <a:endParaRPr lang="ru-RU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000" kern="1200" dirty="0" smtClean="0">
                          <a:effectLst/>
                          <a:latin typeface="+mj-lt"/>
                        </a:rPr>
                        <a:t>Для ведения личного подсобного хозяйства</a:t>
                      </a:r>
                      <a:r>
                        <a:rPr lang="ru-RU" sz="1000" dirty="0" smtClean="0">
                          <a:effectLst/>
                          <a:latin typeface="+mj-lt"/>
                        </a:rPr>
                        <a:t>. </a:t>
                      </a:r>
                      <a:endParaRPr lang="ru-RU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j-lt"/>
                        </a:rPr>
                        <a:t>Данные З/У расположены юго-восточнее </a:t>
                      </a:r>
                      <a:r>
                        <a:rPr lang="ru-RU" sz="1000" dirty="0" err="1" smtClean="0">
                          <a:effectLst/>
                          <a:latin typeface="+mj-lt"/>
                        </a:rPr>
                        <a:t>д.Заболотно</a:t>
                      </a:r>
                      <a:r>
                        <a:rPr lang="ru-RU" sz="1000" dirty="0" smtClean="0">
                          <a:effectLst/>
                          <a:latin typeface="+mj-lt"/>
                        </a:rPr>
                        <a:t>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baseline="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участке планируется строительство жилого дома;</a:t>
                      </a:r>
                    </a:p>
                    <a:p>
                      <a:pPr marL="228600" marR="0" indent="-22860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участке планируется строительство жилого дома;</a:t>
                      </a:r>
                    </a:p>
                    <a:p>
                      <a:pPr marL="228600" indent="-2286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428454">
                <a:tc gridSpan="4"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endParaRPr lang="ru-RU" sz="10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855823" y="940417"/>
            <a:ext cx="1276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Фрагмент ПКК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7288448" y="870803"/>
            <a:ext cx="1808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Фрагмент проекта ГП</a:t>
            </a:r>
            <a:endParaRPr lang="ru-RU" sz="1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3461" y="1462453"/>
            <a:ext cx="3678482" cy="30862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2363" y="1462453"/>
            <a:ext cx="3717736" cy="308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5114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589" y="105508"/>
            <a:ext cx="11070427" cy="695681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участки, планируемые к включению в границы населенного пункта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Никитино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(Фрагмент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6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48672218"/>
              </p:ext>
            </p:extLst>
          </p:nvPr>
        </p:nvGraphicFramePr>
        <p:xfrm>
          <a:off x="724032" y="4757650"/>
          <a:ext cx="10633330" cy="14118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7206"/>
                <a:gridCol w="2286000"/>
                <a:gridCol w="2967487"/>
                <a:gridCol w="3352637"/>
              </a:tblGrid>
              <a:tr h="1971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</a:rPr>
                        <a:t>Кадастровый номер ЗУ, площадь (га)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</a:rPr>
                        <a:t>Категория земель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</a:rPr>
                        <a:t>Вид разрешенного использования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</a:rPr>
                        <a:t>Обоснование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572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60:19:0083508:116 (0.15)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000" kern="1200" dirty="0" smtClean="0">
                          <a:effectLst/>
                          <a:latin typeface="+mn-lt"/>
                        </a:rPr>
                        <a:t>Земли </a:t>
                      </a:r>
                      <a:r>
                        <a:rPr lang="ru-RU" sz="1000" kern="1200" dirty="0">
                          <a:effectLst/>
                          <a:latin typeface="+mn-lt"/>
                        </a:rPr>
                        <a:t>сельскохозяйственного </a:t>
                      </a:r>
                      <a:r>
                        <a:rPr lang="ru-RU" sz="1000" kern="1200" dirty="0" smtClean="0">
                          <a:effectLst/>
                          <a:latin typeface="+mn-lt"/>
                        </a:rPr>
                        <a:t>назначения</a:t>
                      </a:r>
                      <a:r>
                        <a:rPr lang="ru-RU" sz="1000" dirty="0"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</a:rPr>
                        <a:t> 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000" kern="1200" dirty="0" smtClean="0">
                          <a:effectLst/>
                          <a:latin typeface="+mn-lt"/>
                        </a:rPr>
                        <a:t>Для индивидуального садоводства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0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З/У расположен в районе д.Никитино, на участке расположен объект капитального строительства -жилой дом.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428454">
                <a:tc gridSpan="4"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endParaRPr lang="ru-RU" sz="10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855823" y="940417"/>
            <a:ext cx="1276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Фрагмент ПКК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7288448" y="870803"/>
            <a:ext cx="1808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Фрагмент проекта ГП</a:t>
            </a:r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365" y="1248194"/>
            <a:ext cx="3959225" cy="34260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4487" y="1248194"/>
            <a:ext cx="3849565" cy="3298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118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589" y="105508"/>
            <a:ext cx="11070427" cy="695681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участки, планируемые к включению в границы населенного пункта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Рокачино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(Фрагмент 5)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7764952"/>
              </p:ext>
            </p:extLst>
          </p:nvPr>
        </p:nvGraphicFramePr>
        <p:xfrm>
          <a:off x="874059" y="860614"/>
          <a:ext cx="10705179" cy="54006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0904"/>
                <a:gridCol w="2100790"/>
                <a:gridCol w="2716306"/>
                <a:gridCol w="3847179"/>
              </a:tblGrid>
              <a:tr h="1846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Кадастровый номер ЗУ, площадь (га)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Категория земель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Вид разрешенного использования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Обоснование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9008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kern="1200" baseline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60:19:0083507:112 (0.12)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60:19:0083507:116 (0.09)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60:19:0083507:21 (0.1)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60:19:0083507:105 (0.12)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60:19:0083507:35 (0.07)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60:19:0083507:108 (0.1)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60:19:0083507:145 (0.04)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60:19:0083507:49 (0.1)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60:19:0083507:47 (0.1)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60:19:0083507:164 (0.04)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60:19:0083507:148 (0.1)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60:19:0083507:279 (0.15)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60:19:0083507:115 (0.08)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60:19:0083507:40 (0.12)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60:19:0083507:119 (0.11)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60:19:0083507:111 (0.12)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60:19:0083507:113 (0.1)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60:19:0083507:280 (0.15)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60:19:0083507:34 (0.13)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60:19:0083507:28 (0.06)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60:19:0083507:143 (0.08)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60:19:0083507:163 (0.07)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60:19:0083507:102 (0.13)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60:19:0083507:15 (0.15)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60:19:0083507:18 (0.15)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100" kern="1200" dirty="0" smtClean="0">
                          <a:effectLst/>
                        </a:rPr>
                        <a:t>Земли </a:t>
                      </a:r>
                      <a:r>
                        <a:rPr lang="ru-RU" sz="1100" kern="1200" dirty="0">
                          <a:effectLst/>
                        </a:rPr>
                        <a:t>сельскохозяйственного </a:t>
                      </a:r>
                      <a:r>
                        <a:rPr lang="ru-RU" sz="1100" kern="1200" dirty="0" smtClean="0">
                          <a:effectLst/>
                        </a:rPr>
                        <a:t>назначения</a:t>
                      </a: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100" kern="1200" dirty="0" smtClean="0">
                          <a:effectLst/>
                        </a:rPr>
                        <a:t>Для индивидуального садоводства</a:t>
                      </a:r>
                      <a:r>
                        <a:rPr lang="ru-RU" sz="1100" dirty="0" smtClean="0">
                          <a:effectLst/>
                        </a:rPr>
                        <a:t>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110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/у расположены западнее д. </a:t>
                      </a:r>
                      <a:r>
                        <a:rPr lang="ru-RU" sz="110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Рокачино</a:t>
                      </a: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10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ур.Ширково</a:t>
                      </a: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228600" indent="-22860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дом.</a:t>
                      </a:r>
                    </a:p>
                    <a:p>
                      <a:pPr marL="228600" indent="-22860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дом, без регистрации.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дом, без регистрации</a:t>
                      </a:r>
                    </a:p>
                    <a:p>
                      <a:pPr marL="228600" indent="-22860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планируется строительство жилого дома</a:t>
                      </a:r>
                    </a:p>
                    <a:p>
                      <a:pPr marL="228600" indent="-22860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дом, без регистрации</a:t>
                      </a:r>
                    </a:p>
                    <a:p>
                      <a:pPr marL="228600" indent="-22860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дом, без регистрации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дом, без регистрации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дом, без регистрации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планируется строительство жилого дома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дом, без регистрации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ru-RU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ru-RU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 жилой дом, без регистрации</a:t>
                      </a: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315149">
                <a:tc gridSpan="4"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endParaRPr lang="ru-RU" sz="10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8637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589" y="105508"/>
            <a:ext cx="11070427" cy="695681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участки, планируемые к включению в границы населенного пункта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Рокачино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(Фрагмент 5)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458823" y="1448417"/>
            <a:ext cx="1276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Фрагмент ПКК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8091950" y="1448417"/>
            <a:ext cx="1808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Фрагмент проекта ГП</a:t>
            </a: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1763" y="1865011"/>
            <a:ext cx="5024437" cy="38018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840" y="1865011"/>
            <a:ext cx="5769368" cy="3710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765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589" y="105508"/>
            <a:ext cx="11070427" cy="695681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участки, планируемые к включению в границы населенного пункта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Долосцы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(Фрагмент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3A594-18F8-48A7-870A-F7D5C689527E}" type="slidenum">
              <a:rPr lang="ru-RU" smtClean="0"/>
              <a:pPr/>
              <a:t>9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7203551"/>
              </p:ext>
            </p:extLst>
          </p:nvPr>
        </p:nvGraphicFramePr>
        <p:xfrm>
          <a:off x="831608" y="4851779"/>
          <a:ext cx="10633330" cy="12828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7206"/>
                <a:gridCol w="2286000"/>
                <a:gridCol w="2967487"/>
                <a:gridCol w="3352637"/>
              </a:tblGrid>
              <a:tr h="1971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Кадастровый номер ЗУ, площадь (га)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Категория земель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Вид разрешенного использования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Обоснование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572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60:19:0083510:188 (0.3)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Земельный участок образован из участка с КН 60:19:0083510:4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900" kern="1200" dirty="0" smtClean="0">
                          <a:effectLst/>
                        </a:rPr>
                        <a:t>Земли </a:t>
                      </a:r>
                      <a:r>
                        <a:rPr lang="ru-RU" sz="900" kern="1200" dirty="0">
                          <a:effectLst/>
                        </a:rPr>
                        <a:t>сельскохозяйственного </a:t>
                      </a:r>
                      <a:r>
                        <a:rPr lang="ru-RU" sz="900" kern="1200" dirty="0" smtClean="0">
                          <a:effectLst/>
                        </a:rPr>
                        <a:t>назначения</a:t>
                      </a:r>
                      <a:r>
                        <a:rPr lang="ru-RU" sz="9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900" kern="1200" dirty="0" smtClean="0">
                          <a:effectLst/>
                        </a:rPr>
                        <a:t>Для обслуживания производственных зданий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indent="-22860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участке расположено жилое здание</a:t>
                      </a:r>
                    </a:p>
                    <a:p>
                      <a:pPr marL="228600" indent="-2286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428454">
                <a:tc gridSpan="4"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endParaRPr lang="ru-RU" sz="10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900" dirty="0"/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855823" y="940417"/>
            <a:ext cx="1276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Фрагмент ПКК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7288448" y="870803"/>
            <a:ext cx="1808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Фрагмент проекта ГП</a:t>
            </a:r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0553" y="1387422"/>
            <a:ext cx="4006850" cy="31984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3062" y="1387422"/>
            <a:ext cx="3665537" cy="320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368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4403</TotalTime>
  <Words>1031</Words>
  <Application>Microsoft Office PowerPoint</Application>
  <PresentationFormat>Произвольный</PresentationFormat>
  <Paragraphs>213</Paragraphs>
  <Slides>13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Ретро</vt:lpstr>
      <vt:lpstr>Пригородная волость</vt:lpstr>
      <vt:lpstr>Проект Генерального плана сельского поселения “Пригородная волость” Пустошкинского района Псковской области</vt:lpstr>
      <vt:lpstr>Земельные участки, планируемые к включению в границы населенного пункта                    д. Нестерово                                                                                                     (Фрагмент 1)</vt:lpstr>
      <vt:lpstr>Земельные участки, планируемые к включению в границы населенного пункта                              д. Морозово                                                                                                      (Фрагмент 2)</vt:lpstr>
      <vt:lpstr>Земельные участки, планируемые к включению в границы населенного пункта                  д. Заболотно                                                                                                            (Фрагмент 3)</vt:lpstr>
      <vt:lpstr>Земельные участки, планируемые к включению в границы населенного пункта                  д. Никитино                                                                                                            (Фрагмент 4)</vt:lpstr>
      <vt:lpstr>Земельные участки, планируемые к включению в границы населенного пункта                  д. Рокачино                                                                                                            (Фрагмент 5)</vt:lpstr>
      <vt:lpstr>Земельные участки, планируемые к включению в границы населенного пункта                  д. Рокачино                                                                                                            (Фрагмент 5)</vt:lpstr>
      <vt:lpstr>Земельные участки, планируемые к включению в границы населенного пункта                  д. Долосцы                                                                                                            (Фрагмент 6)</vt:lpstr>
      <vt:lpstr>Земельные участки, планируемые к включению в границы населенного пункта                  д. Сергейцево                                                                                                           (Фрагмент 7)</vt:lpstr>
      <vt:lpstr>Земельные участки, планируемые к исключению из границ населенного пункта                  д. Старая Пустошка                                                                                                                                (Фрагмент 8)</vt:lpstr>
      <vt:lpstr>Обоснование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Пригородная волость</dc:title>
  <dc:creator>Пользователь</dc:creator>
  <cp:lastModifiedBy>PC</cp:lastModifiedBy>
  <cp:revision>388</cp:revision>
  <dcterms:created xsi:type="dcterms:W3CDTF">2021-03-17T04:56:58Z</dcterms:created>
  <dcterms:modified xsi:type="dcterms:W3CDTF">2022-08-29T09:06:29Z</dcterms:modified>
</cp:coreProperties>
</file>