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4056" r:id="rId1"/>
    <p:sldMasterId id="2147484068" r:id="rId2"/>
  </p:sldMasterIdLst>
  <p:notesMasterIdLst>
    <p:notesMasterId r:id="rId59"/>
  </p:notesMasterIdLst>
  <p:sldIdLst>
    <p:sldId id="409" r:id="rId3"/>
    <p:sldId id="334" r:id="rId4"/>
    <p:sldId id="264" r:id="rId5"/>
    <p:sldId id="293" r:id="rId6"/>
    <p:sldId id="419" r:id="rId7"/>
    <p:sldId id="420" r:id="rId8"/>
    <p:sldId id="421" r:id="rId9"/>
    <p:sldId id="370" r:id="rId10"/>
    <p:sldId id="388" r:id="rId11"/>
    <p:sldId id="393" r:id="rId12"/>
    <p:sldId id="389" r:id="rId13"/>
    <p:sldId id="375" r:id="rId14"/>
    <p:sldId id="390" r:id="rId15"/>
    <p:sldId id="391" r:id="rId16"/>
    <p:sldId id="392" r:id="rId17"/>
    <p:sldId id="394" r:id="rId18"/>
    <p:sldId id="377" r:id="rId19"/>
    <p:sldId id="395" r:id="rId20"/>
    <p:sldId id="380" r:id="rId21"/>
    <p:sldId id="401" r:id="rId22"/>
    <p:sldId id="403" r:id="rId23"/>
    <p:sldId id="378" r:id="rId24"/>
    <p:sldId id="371" r:id="rId25"/>
    <p:sldId id="411" r:id="rId26"/>
    <p:sldId id="412" r:id="rId27"/>
    <p:sldId id="413" r:id="rId28"/>
    <p:sldId id="414" r:id="rId29"/>
    <p:sldId id="415" r:id="rId30"/>
    <p:sldId id="416" r:id="rId31"/>
    <p:sldId id="417" r:id="rId32"/>
    <p:sldId id="406" r:id="rId33"/>
    <p:sldId id="397" r:id="rId34"/>
    <p:sldId id="398" r:id="rId35"/>
    <p:sldId id="407" r:id="rId36"/>
    <p:sldId id="399" r:id="rId37"/>
    <p:sldId id="400" r:id="rId38"/>
    <p:sldId id="354" r:id="rId39"/>
    <p:sldId id="302" r:id="rId40"/>
    <p:sldId id="340" r:id="rId41"/>
    <p:sldId id="372" r:id="rId42"/>
    <p:sldId id="303" r:id="rId43"/>
    <p:sldId id="422" r:id="rId44"/>
    <p:sldId id="423" r:id="rId45"/>
    <p:sldId id="424" r:id="rId46"/>
    <p:sldId id="425" r:id="rId47"/>
    <p:sldId id="426" r:id="rId48"/>
    <p:sldId id="427" r:id="rId49"/>
    <p:sldId id="428" r:id="rId50"/>
    <p:sldId id="429" r:id="rId51"/>
    <p:sldId id="430" r:id="rId52"/>
    <p:sldId id="431" r:id="rId53"/>
    <p:sldId id="432" r:id="rId54"/>
    <p:sldId id="433" r:id="rId55"/>
    <p:sldId id="434" r:id="rId56"/>
    <p:sldId id="285" r:id="rId57"/>
    <p:sldId id="289" r:id="rId58"/>
  </p:sldIdLst>
  <p:sldSz cx="9906000" cy="6858000" type="A4"/>
  <p:notesSz cx="6735763" cy="9866313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3689" autoAdjust="0"/>
  </p:normalViewPr>
  <p:slideViewPr>
    <p:cSldViewPr>
      <p:cViewPr varScale="1">
        <p:scale>
          <a:sx n="108" d="100"/>
          <a:sy n="108" d="100"/>
        </p:scale>
        <p:origin x="1446" y="108"/>
      </p:cViewPr>
      <p:guideLst>
        <p:guide orient="horz" pos="2160"/>
        <p:guide pos="312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63" Type="http://schemas.openxmlformats.org/officeDocument/2006/relationships/tableStyles" Target="tableStyle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5" Type="http://schemas.openxmlformats.org/officeDocument/2006/relationships/slide" Target="slides/slide3.xml"/><Relationship Id="rId61" Type="http://schemas.openxmlformats.org/officeDocument/2006/relationships/viewProps" Target="viewProps.xml"/><Relationship Id="rId19" Type="http://schemas.openxmlformats.org/officeDocument/2006/relationships/slide" Target="slides/slide1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notesMaster" Target="notesMasters/notesMaster1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 bwMode="auto">
          <a:xfrm>
            <a:off x="0" y="0"/>
            <a:ext cx="2919413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0754" tIns="45377" rIns="90754" bIns="45377" numCol="1" anchor="t" anchorCtr="0" compatLnSpc="1">
            <a:prstTxWarp prst="textNoShape">
              <a:avLst/>
            </a:prstTxWarp>
          </a:bodyPr>
          <a:lstStyle>
            <a:lvl1pPr defTabSz="908050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 bwMode="auto">
          <a:xfrm>
            <a:off x="3814763" y="0"/>
            <a:ext cx="2919412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0754" tIns="45377" rIns="90754" bIns="45377" numCol="1" anchor="t" anchorCtr="0" compatLnSpc="1">
            <a:prstTxWarp prst="textNoShape">
              <a:avLst/>
            </a:prstTxWarp>
          </a:bodyPr>
          <a:lstStyle>
            <a:lvl1pPr algn="r" defTabSz="908050">
              <a:defRPr sz="1200"/>
            </a:lvl1pPr>
          </a:lstStyle>
          <a:p>
            <a:fld id="{D5096442-8941-4C57-A9E7-9738CF5667E8}" type="datetimeFigureOut">
              <a:rPr lang="ru-RU"/>
              <a:pPr/>
              <a:t>08.10.2018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96913" y="739775"/>
            <a:ext cx="5343525" cy="36988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 bwMode="auto">
          <a:xfrm>
            <a:off x="673100" y="4686300"/>
            <a:ext cx="5389563" cy="4440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0754" tIns="45377" rIns="90754" bIns="4537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 bwMode="auto">
          <a:xfrm>
            <a:off x="0" y="9371013"/>
            <a:ext cx="2919413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0754" tIns="45377" rIns="90754" bIns="45377" numCol="1" anchor="b" anchorCtr="0" compatLnSpc="1">
            <a:prstTxWarp prst="textNoShape">
              <a:avLst/>
            </a:prstTxWarp>
          </a:bodyPr>
          <a:lstStyle>
            <a:lvl1pPr defTabSz="908050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 bwMode="auto">
          <a:xfrm>
            <a:off x="3814763" y="9371013"/>
            <a:ext cx="2919412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0754" tIns="45377" rIns="90754" bIns="45377" numCol="1" anchor="b" anchorCtr="0" compatLnSpc="1">
            <a:prstTxWarp prst="textNoShape">
              <a:avLst/>
            </a:prstTxWarp>
          </a:bodyPr>
          <a:lstStyle>
            <a:lvl1pPr algn="r" defTabSz="908050">
              <a:defRPr sz="1200"/>
            </a:lvl1pPr>
          </a:lstStyle>
          <a:p>
            <a:fld id="{4AF638DE-DBF1-4798-958F-47DB2CE7CCDE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5"/>
            <a:ext cx="84201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6F542F-246B-40F0-8A52-0DA9D7AEFA35}" type="datetime1">
              <a:rPr lang="ru-RU"/>
              <a:pPr>
                <a:defRPr/>
              </a:pPr>
              <a:t>08.10.2018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AE592A-82D9-4199-9EA3-B014E3D1D83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C72EA1-0A6F-4F1B-A662-8DCA126BA500}" type="datetime1">
              <a:rPr lang="ru-RU"/>
              <a:pPr>
                <a:defRPr/>
              </a:pPr>
              <a:t>08.10.2018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5C9D95-F4A2-4346-BB0A-2D518733FF0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181850" y="0"/>
            <a:ext cx="2228850" cy="61261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95300" y="0"/>
            <a:ext cx="6534150" cy="61261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96E147-496D-46B3-AA09-66D394BC539E}" type="datetime1">
              <a:rPr lang="ru-RU"/>
              <a:pPr>
                <a:defRPr/>
              </a:pPr>
              <a:t>08.10.2018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CBA046-14F0-4992-B14B-E88A03E796A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10"/>
          <p:cNvSpPr/>
          <p:nvPr/>
        </p:nvSpPr>
        <p:spPr bwMode="gray">
          <a:xfrm>
            <a:off x="0" y="427038"/>
            <a:ext cx="9906000" cy="4525962"/>
          </a:xfrm>
          <a:custGeom>
            <a:avLst/>
            <a:gdLst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3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52 w 9153196"/>
              <a:gd name="connsiteY0" fmla="*/ 914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9144 h 1481136"/>
              <a:gd name="connsiteX0" fmla="*/ 52 w 9153196"/>
              <a:gd name="connsiteY0" fmla="*/ 128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1284 h 1481136"/>
              <a:gd name="connsiteX0" fmla="*/ 52 w 9153196"/>
              <a:gd name="connsiteY0" fmla="*/ 0 h 4756452"/>
              <a:gd name="connsiteX1" fmla="*/ 0 w 9153196"/>
              <a:gd name="connsiteY1" fmla="*/ 4756452 h 4756452"/>
              <a:gd name="connsiteX2" fmla="*/ 2980996 w 9153196"/>
              <a:gd name="connsiteY2" fmla="*/ 4235436 h 4756452"/>
              <a:gd name="connsiteX3" fmla="*/ 6739180 w 9153196"/>
              <a:gd name="connsiteY3" fmla="*/ 4592052 h 4756452"/>
              <a:gd name="connsiteX4" fmla="*/ 9144052 w 9153196"/>
              <a:gd name="connsiteY4" fmla="*/ 4381740 h 4756452"/>
              <a:gd name="connsiteX5" fmla="*/ 9153196 w 9153196"/>
              <a:gd name="connsiteY5" fmla="*/ 3275316 h 4756452"/>
              <a:gd name="connsiteX6" fmla="*/ 52 w 9153196"/>
              <a:gd name="connsiteY6" fmla="*/ 0 h 4756452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0996 w 9153196"/>
              <a:gd name="connsiteY2" fmla="*/ 4236720 h 4757736"/>
              <a:gd name="connsiteX3" fmla="*/ 6739180 w 9153196"/>
              <a:gd name="connsiteY3" fmla="*/ 4593336 h 4757736"/>
              <a:gd name="connsiteX4" fmla="*/ 9144052 w 9153196"/>
              <a:gd name="connsiteY4" fmla="*/ 4383024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0996 w 9153196"/>
              <a:gd name="connsiteY2" fmla="*/ 4236720 h 4757736"/>
              <a:gd name="connsiteX3" fmla="*/ 6739180 w 9153196"/>
              <a:gd name="connsiteY3" fmla="*/ 4593336 h 4757736"/>
              <a:gd name="connsiteX4" fmla="*/ 9149297 w 9153196"/>
              <a:gd name="connsiteY4" fmla="*/ 438368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0996 w 9153196"/>
              <a:gd name="connsiteY2" fmla="*/ 4236720 h 4757736"/>
              <a:gd name="connsiteX3" fmla="*/ 6739180 w 9153196"/>
              <a:gd name="connsiteY3" fmla="*/ 4593336 h 4757736"/>
              <a:gd name="connsiteX4" fmla="*/ 9149297 w 9153196"/>
              <a:gd name="connsiteY4" fmla="*/ 438368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0996 w 9153196"/>
              <a:gd name="connsiteY2" fmla="*/ 4236720 h 4757736"/>
              <a:gd name="connsiteX3" fmla="*/ 6739180 w 9153196"/>
              <a:gd name="connsiteY3" fmla="*/ 4593336 h 4757736"/>
              <a:gd name="connsiteX4" fmla="*/ 9149297 w 9153196"/>
              <a:gd name="connsiteY4" fmla="*/ 438368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0996 w 9153196"/>
              <a:gd name="connsiteY2" fmla="*/ 3996431 h 4757736"/>
              <a:gd name="connsiteX3" fmla="*/ 6739180 w 9153196"/>
              <a:gd name="connsiteY3" fmla="*/ 4593336 h 4757736"/>
              <a:gd name="connsiteX4" fmla="*/ 9149297 w 9153196"/>
              <a:gd name="connsiteY4" fmla="*/ 438368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3307 w 9153196"/>
              <a:gd name="connsiteY2" fmla="*/ 3938179 h 4757736"/>
              <a:gd name="connsiteX3" fmla="*/ 6739180 w 9153196"/>
              <a:gd name="connsiteY3" fmla="*/ 4593336 h 4757736"/>
              <a:gd name="connsiteX4" fmla="*/ 9149297 w 9153196"/>
              <a:gd name="connsiteY4" fmla="*/ 438368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3307 w 9153196"/>
              <a:gd name="connsiteY2" fmla="*/ 3938179 h 4757736"/>
              <a:gd name="connsiteX3" fmla="*/ 6766917 w 9153196"/>
              <a:gd name="connsiteY3" fmla="*/ 4518094 h 4757736"/>
              <a:gd name="connsiteX4" fmla="*/ 9149297 w 9153196"/>
              <a:gd name="connsiteY4" fmla="*/ 438368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3307 w 9153196"/>
              <a:gd name="connsiteY2" fmla="*/ 3938179 h 4757736"/>
              <a:gd name="connsiteX3" fmla="*/ 6766918 w 9153196"/>
              <a:gd name="connsiteY3" fmla="*/ 4459842 h 4757736"/>
              <a:gd name="connsiteX4" fmla="*/ 9149297 w 9153196"/>
              <a:gd name="connsiteY4" fmla="*/ 438368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3307 w 9153196"/>
              <a:gd name="connsiteY2" fmla="*/ 3938179 h 4757736"/>
              <a:gd name="connsiteX3" fmla="*/ 6766918 w 9153196"/>
              <a:gd name="connsiteY3" fmla="*/ 4459842 h 4757736"/>
              <a:gd name="connsiteX4" fmla="*/ 9149297 w 9153196"/>
              <a:gd name="connsiteY4" fmla="*/ 438368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3307 w 9153196"/>
              <a:gd name="connsiteY2" fmla="*/ 3938179 h 4757736"/>
              <a:gd name="connsiteX3" fmla="*/ 6766918 w 9153196"/>
              <a:gd name="connsiteY3" fmla="*/ 4459842 h 4757736"/>
              <a:gd name="connsiteX4" fmla="*/ 9149297 w 9153196"/>
              <a:gd name="connsiteY4" fmla="*/ 438368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808828"/>
              <a:gd name="connsiteX1" fmla="*/ 0 w 9153196"/>
              <a:gd name="connsiteY1" fmla="*/ 4757736 h 4808828"/>
              <a:gd name="connsiteX2" fmla="*/ 2983307 w 9153196"/>
              <a:gd name="connsiteY2" fmla="*/ 3938179 h 4808828"/>
              <a:gd name="connsiteX3" fmla="*/ 6766918 w 9153196"/>
              <a:gd name="connsiteY3" fmla="*/ 4459842 h 4808828"/>
              <a:gd name="connsiteX4" fmla="*/ 9149297 w 9153196"/>
              <a:gd name="connsiteY4" fmla="*/ 4461355 h 4808828"/>
              <a:gd name="connsiteX5" fmla="*/ 9153196 w 9153196"/>
              <a:gd name="connsiteY5" fmla="*/ 0 h 4808828"/>
              <a:gd name="connsiteX6" fmla="*/ 52 w 9153196"/>
              <a:gd name="connsiteY6" fmla="*/ 1284 h 4808828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3307 w 9153196"/>
              <a:gd name="connsiteY2" fmla="*/ 3938179 h 4757736"/>
              <a:gd name="connsiteX3" fmla="*/ 6766918 w 9153196"/>
              <a:gd name="connsiteY3" fmla="*/ 4459842 h 4757736"/>
              <a:gd name="connsiteX4" fmla="*/ 9149297 w 9153196"/>
              <a:gd name="connsiteY4" fmla="*/ 446135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3307 w 9153196"/>
              <a:gd name="connsiteY2" fmla="*/ 3938179 h 4757736"/>
              <a:gd name="connsiteX3" fmla="*/ 6766918 w 9153196"/>
              <a:gd name="connsiteY3" fmla="*/ 4459842 h 4757736"/>
              <a:gd name="connsiteX4" fmla="*/ 9149297 w 9153196"/>
              <a:gd name="connsiteY4" fmla="*/ 446135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3307 w 9153196"/>
              <a:gd name="connsiteY2" fmla="*/ 3938179 h 4757736"/>
              <a:gd name="connsiteX3" fmla="*/ 6766918 w 9153196"/>
              <a:gd name="connsiteY3" fmla="*/ 4459842 h 4757736"/>
              <a:gd name="connsiteX4" fmla="*/ 9149297 w 9153196"/>
              <a:gd name="connsiteY4" fmla="*/ 446135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3115058 w 9153196"/>
              <a:gd name="connsiteY2" fmla="*/ 3911480 h 4757736"/>
              <a:gd name="connsiteX3" fmla="*/ 6766918 w 9153196"/>
              <a:gd name="connsiteY3" fmla="*/ 4459842 h 4757736"/>
              <a:gd name="connsiteX4" fmla="*/ 9149297 w 9153196"/>
              <a:gd name="connsiteY4" fmla="*/ 446135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3115058 w 9153196"/>
              <a:gd name="connsiteY2" fmla="*/ 3911480 h 4757736"/>
              <a:gd name="connsiteX3" fmla="*/ 6736870 w 9153196"/>
              <a:gd name="connsiteY3" fmla="*/ 4428289 h 4757736"/>
              <a:gd name="connsiteX4" fmla="*/ 9149297 w 9153196"/>
              <a:gd name="connsiteY4" fmla="*/ 446135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3115058 w 9153196"/>
              <a:gd name="connsiteY2" fmla="*/ 3911480 h 4757736"/>
              <a:gd name="connsiteX3" fmla="*/ 6736870 w 9153196"/>
              <a:gd name="connsiteY3" fmla="*/ 4428289 h 4757736"/>
              <a:gd name="connsiteX4" fmla="*/ 9149297 w 9153196"/>
              <a:gd name="connsiteY4" fmla="*/ 446135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3115058 w 9153196"/>
              <a:gd name="connsiteY2" fmla="*/ 3911480 h 4757736"/>
              <a:gd name="connsiteX3" fmla="*/ 6736870 w 9153196"/>
              <a:gd name="connsiteY3" fmla="*/ 4428289 h 4757736"/>
              <a:gd name="connsiteX4" fmla="*/ 9149297 w 9153196"/>
              <a:gd name="connsiteY4" fmla="*/ 446135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3115058 w 9153196"/>
              <a:gd name="connsiteY2" fmla="*/ 3911480 h 4757736"/>
              <a:gd name="connsiteX3" fmla="*/ 6736870 w 9153196"/>
              <a:gd name="connsiteY3" fmla="*/ 4428289 h 4757736"/>
              <a:gd name="connsiteX4" fmla="*/ 9149297 w 9153196"/>
              <a:gd name="connsiteY4" fmla="*/ 446135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3115058 w 9153196"/>
              <a:gd name="connsiteY2" fmla="*/ 3911480 h 4757736"/>
              <a:gd name="connsiteX3" fmla="*/ 6736870 w 9153196"/>
              <a:gd name="connsiteY3" fmla="*/ 4428289 h 4757736"/>
              <a:gd name="connsiteX4" fmla="*/ 9149297 w 9153196"/>
              <a:gd name="connsiteY4" fmla="*/ 446135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53196" h="4757736">
                <a:moveTo>
                  <a:pt x="52" y="1284"/>
                </a:moveTo>
                <a:cubicBezTo>
                  <a:pt x="35" y="491948"/>
                  <a:pt x="17" y="4267072"/>
                  <a:pt x="0" y="4757736"/>
                </a:cubicBezTo>
                <a:cubicBezTo>
                  <a:pt x="402972" y="4559785"/>
                  <a:pt x="1992246" y="3966388"/>
                  <a:pt x="3115058" y="3911480"/>
                </a:cubicBezTo>
                <a:cubicBezTo>
                  <a:pt x="4237870" y="3856572"/>
                  <a:pt x="5939190" y="4331788"/>
                  <a:pt x="6736870" y="4428289"/>
                </a:cubicBezTo>
                <a:cubicBezTo>
                  <a:pt x="7534550" y="4524790"/>
                  <a:pt x="8253185" y="4658343"/>
                  <a:pt x="9149297" y="4461355"/>
                </a:cubicBezTo>
                <a:cubicBezTo>
                  <a:pt x="9150597" y="3000127"/>
                  <a:pt x="9151896" y="1461228"/>
                  <a:pt x="9153196" y="0"/>
                </a:cubicBezTo>
                <a:lnTo>
                  <a:pt x="52" y="1284"/>
                </a:lnTo>
                <a:close/>
              </a:path>
            </a:pathLst>
          </a:cu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Freeform 6"/>
          <p:cNvSpPr/>
          <p:nvPr/>
        </p:nvSpPr>
        <p:spPr bwMode="invGray">
          <a:xfrm>
            <a:off x="0" y="0"/>
            <a:ext cx="9906000" cy="4525963"/>
          </a:xfrm>
          <a:custGeom>
            <a:avLst/>
            <a:gdLst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3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52 w 9153196"/>
              <a:gd name="connsiteY0" fmla="*/ 914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9144 h 1481136"/>
              <a:gd name="connsiteX0" fmla="*/ 52 w 9153196"/>
              <a:gd name="connsiteY0" fmla="*/ 128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1284 h 1481136"/>
              <a:gd name="connsiteX0" fmla="*/ 52 w 9153196"/>
              <a:gd name="connsiteY0" fmla="*/ 0 h 4756452"/>
              <a:gd name="connsiteX1" fmla="*/ 0 w 9153196"/>
              <a:gd name="connsiteY1" fmla="*/ 4756452 h 4756452"/>
              <a:gd name="connsiteX2" fmla="*/ 2980996 w 9153196"/>
              <a:gd name="connsiteY2" fmla="*/ 4235436 h 4756452"/>
              <a:gd name="connsiteX3" fmla="*/ 6739180 w 9153196"/>
              <a:gd name="connsiteY3" fmla="*/ 4592052 h 4756452"/>
              <a:gd name="connsiteX4" fmla="*/ 9144052 w 9153196"/>
              <a:gd name="connsiteY4" fmla="*/ 4381740 h 4756452"/>
              <a:gd name="connsiteX5" fmla="*/ 9153196 w 9153196"/>
              <a:gd name="connsiteY5" fmla="*/ 3275316 h 4756452"/>
              <a:gd name="connsiteX6" fmla="*/ 52 w 9153196"/>
              <a:gd name="connsiteY6" fmla="*/ 0 h 4756452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0996 w 9153196"/>
              <a:gd name="connsiteY2" fmla="*/ 4236720 h 4757736"/>
              <a:gd name="connsiteX3" fmla="*/ 6739180 w 9153196"/>
              <a:gd name="connsiteY3" fmla="*/ 4593336 h 4757736"/>
              <a:gd name="connsiteX4" fmla="*/ 9144052 w 9153196"/>
              <a:gd name="connsiteY4" fmla="*/ 4383024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0996 w 9153196"/>
              <a:gd name="connsiteY2" fmla="*/ 4236720 h 4757736"/>
              <a:gd name="connsiteX3" fmla="*/ 6739180 w 9153196"/>
              <a:gd name="connsiteY3" fmla="*/ 4593336 h 4757736"/>
              <a:gd name="connsiteX4" fmla="*/ 9149297 w 9153196"/>
              <a:gd name="connsiteY4" fmla="*/ 438368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0996 w 9153196"/>
              <a:gd name="connsiteY2" fmla="*/ 4236720 h 4757736"/>
              <a:gd name="connsiteX3" fmla="*/ 6739180 w 9153196"/>
              <a:gd name="connsiteY3" fmla="*/ 4593336 h 4757736"/>
              <a:gd name="connsiteX4" fmla="*/ 9149297 w 9153196"/>
              <a:gd name="connsiteY4" fmla="*/ 438368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0996 w 9153196"/>
              <a:gd name="connsiteY2" fmla="*/ 4236720 h 4757736"/>
              <a:gd name="connsiteX3" fmla="*/ 6739180 w 9153196"/>
              <a:gd name="connsiteY3" fmla="*/ 4593336 h 4757736"/>
              <a:gd name="connsiteX4" fmla="*/ 9149297 w 9153196"/>
              <a:gd name="connsiteY4" fmla="*/ 438368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53196" h="4757736">
                <a:moveTo>
                  <a:pt x="52" y="1284"/>
                </a:moveTo>
                <a:cubicBezTo>
                  <a:pt x="35" y="491948"/>
                  <a:pt x="17" y="4267072"/>
                  <a:pt x="0" y="4757736"/>
                </a:cubicBezTo>
                <a:cubicBezTo>
                  <a:pt x="414528" y="4596192"/>
                  <a:pt x="1857799" y="4264120"/>
                  <a:pt x="2980996" y="4236720"/>
                </a:cubicBezTo>
                <a:cubicBezTo>
                  <a:pt x="4104193" y="4209320"/>
                  <a:pt x="5900665" y="4503309"/>
                  <a:pt x="6739180" y="4593336"/>
                </a:cubicBezTo>
                <a:cubicBezTo>
                  <a:pt x="7577695" y="4683363"/>
                  <a:pt x="8253185" y="4731157"/>
                  <a:pt x="9149297" y="4383685"/>
                </a:cubicBezTo>
                <a:cubicBezTo>
                  <a:pt x="9150597" y="2922457"/>
                  <a:pt x="9151896" y="1461228"/>
                  <a:pt x="9153196" y="0"/>
                </a:cubicBezTo>
                <a:lnTo>
                  <a:pt x="52" y="1284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75000"/>
                  <a:alpha val="69000"/>
                </a:schemeClr>
              </a:gs>
              <a:gs pos="100000">
                <a:schemeClr val="accent1"/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Oval 7"/>
          <p:cNvSpPr/>
          <p:nvPr/>
        </p:nvSpPr>
        <p:spPr bwMode="gray">
          <a:xfrm>
            <a:off x="8737097" y="3849624"/>
            <a:ext cx="822716" cy="758952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  <a:alpha val="90000"/>
                </a:schemeClr>
              </a:gs>
              <a:gs pos="76000">
                <a:schemeClr val="accent1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Oval 8"/>
          <p:cNvSpPr/>
          <p:nvPr/>
        </p:nvSpPr>
        <p:spPr bwMode="gray">
          <a:xfrm>
            <a:off x="8440425" y="4535424"/>
            <a:ext cx="414894" cy="384048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20000"/>
                  <a:lumOff val="80000"/>
                  <a:alpha val="90000"/>
                </a:schemeClr>
              </a:gs>
              <a:gs pos="76000">
                <a:schemeClr val="accent4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Oval 9"/>
          <p:cNvSpPr/>
          <p:nvPr/>
        </p:nvSpPr>
        <p:spPr bwMode="gray">
          <a:xfrm>
            <a:off x="327428" y="3840480"/>
            <a:ext cx="1080017" cy="996696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20000"/>
                  <a:lumOff val="80000"/>
                </a:schemeClr>
              </a:gs>
              <a:gs pos="100000">
                <a:schemeClr val="accent3">
                  <a:alpha val="54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">
          <a:xfrm>
            <a:off x="1143000" y="5129784"/>
            <a:ext cx="7287768" cy="1362075"/>
          </a:xfrm>
        </p:spPr>
        <p:txBody>
          <a:bodyPr rtlCol="0" anchor="t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lang="en-US" sz="4000" b="1" kern="1200" cap="all" smtClean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black">
          <a:xfrm>
            <a:off x="1143000" y="4425696"/>
            <a:ext cx="7287768" cy="71323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F8871C-B721-490F-B01C-F7680130F1EC}" type="datetime1">
              <a:rPr lang="ru-RU"/>
              <a:pPr>
                <a:defRPr/>
              </a:pPr>
              <a:t>08.10.2018</a:t>
            </a:fld>
            <a:endParaRPr lang="ru-RU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3DD27A-0550-4771-A23D-90F783BF0AD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67EA82-381D-488D-8076-078929131C60}" type="datetime1">
              <a:rPr lang="ru-RU"/>
              <a:pPr>
                <a:defRPr/>
              </a:pPr>
              <a:t>08.10.2018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078C75-0C93-4874-884D-F257D0D3FD0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638" y="4406900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638" y="2906713"/>
            <a:ext cx="84201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716B39-157F-408B-9C96-12EDFBE9E8EE}" type="datetime1">
              <a:rPr lang="ru-RU"/>
              <a:pPr>
                <a:defRPr/>
              </a:pPr>
              <a:t>08.10.2018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C57680-3719-4CD3-9533-D84F1068EDC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95300" y="1600200"/>
            <a:ext cx="43815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029200" y="1600200"/>
            <a:ext cx="43815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98CF93-A11F-41B7-BB47-621089D33E52}" type="datetime1">
              <a:rPr lang="ru-RU"/>
              <a:pPr>
                <a:defRPr/>
              </a:pPr>
              <a:t>08.10.2018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8AC5EF-C749-4298-BFDC-81DA06E722A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73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73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375" y="1535113"/>
            <a:ext cx="437832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032375" y="2174875"/>
            <a:ext cx="437832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2ABE48-48D9-4A18-8B86-6765194C6C1B}" type="datetime1">
              <a:rPr lang="ru-RU"/>
              <a:pPr>
                <a:defRPr/>
              </a:pPr>
              <a:t>08.10.2018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91D5CD-5BA3-4DE5-885D-24045343C93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7F783D-C512-48C7-8E63-FFF31517A070}" type="datetime1">
              <a:rPr lang="ru-RU"/>
              <a:pPr>
                <a:defRPr/>
              </a:pPr>
              <a:t>08.10.2018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8B1875-A505-4EDE-8B79-EAF78CD8E9F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749C95-40AC-4B6B-AA91-0C5A6CB82346}" type="datetime1">
              <a:rPr lang="ru-RU"/>
              <a:pPr>
                <a:defRPr/>
              </a:pPr>
              <a:t>08.10.2018</a:t>
            </a:fld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5E96D8-CA5B-4E17-80DD-4254C2BFC75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138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73500" y="273050"/>
            <a:ext cx="55372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0"/>
            <a:ext cx="3259138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D3F895-50FE-4F77-8650-5C2EBF659CC9}" type="datetime1">
              <a:rPr lang="ru-RU"/>
              <a:pPr>
                <a:defRPr/>
              </a:pPr>
              <a:t>08.10.2018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E59567-7CF6-47A3-B11F-AC4568A20B3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513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513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513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9C5D4B-1A5C-4E17-A967-F8D17D0B9C83}" type="datetime1">
              <a:rPr lang="ru-RU"/>
              <a:pPr>
                <a:defRPr/>
              </a:pPr>
              <a:t>08.10.2018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7F2274-0FA6-448E-BFE5-3F3213D5A8A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 bwMode="gray">
          <a:xfrm>
            <a:off x="0" y="0"/>
            <a:ext cx="9917113" cy="1862138"/>
          </a:xfrm>
          <a:custGeom>
            <a:avLst/>
            <a:gdLst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3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52 w 9153196"/>
              <a:gd name="connsiteY0" fmla="*/ 914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9144 h 1481136"/>
              <a:gd name="connsiteX0" fmla="*/ 52 w 9153196"/>
              <a:gd name="connsiteY0" fmla="*/ 128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1284 h 1481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80996 w 9153196"/>
              <a:gd name="connsiteY2" fmla="*/ 960120 h 1862136"/>
              <a:gd name="connsiteX3" fmla="*/ 6739180 w 9153196"/>
              <a:gd name="connsiteY3" fmla="*/ 1316736 h 1862136"/>
              <a:gd name="connsiteX4" fmla="*/ 9144052 w 9153196"/>
              <a:gd name="connsiteY4" fmla="*/ 1106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739180 w 9153196"/>
              <a:gd name="connsiteY3" fmla="*/ 1316736 h 1862136"/>
              <a:gd name="connsiteX4" fmla="*/ 9144052 w 9153196"/>
              <a:gd name="connsiteY4" fmla="*/ 1106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739180 w 9153196"/>
              <a:gd name="connsiteY3" fmla="*/ 13167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53196" h="1862136">
                <a:moveTo>
                  <a:pt x="52" y="1284"/>
                </a:moveTo>
                <a:cubicBezTo>
                  <a:pt x="35" y="491948"/>
                  <a:pt x="17" y="1371472"/>
                  <a:pt x="0" y="1862136"/>
                </a:cubicBezTo>
                <a:cubicBezTo>
                  <a:pt x="304800" y="1706688"/>
                  <a:pt x="1952287" y="1117060"/>
                  <a:pt x="2999284" y="1051560"/>
                </a:cubicBezTo>
                <a:cubicBezTo>
                  <a:pt x="4046281" y="986060"/>
                  <a:pt x="5541316" y="1353820"/>
                  <a:pt x="6281980" y="1469136"/>
                </a:cubicBezTo>
                <a:cubicBezTo>
                  <a:pt x="7022644" y="1584452"/>
                  <a:pt x="8247940" y="1834896"/>
                  <a:pt x="9144052" y="1487424"/>
                </a:cubicBezTo>
                <a:lnTo>
                  <a:pt x="9153196" y="0"/>
                </a:lnTo>
                <a:lnTo>
                  <a:pt x="52" y="1284"/>
                </a:lnTo>
                <a:close/>
              </a:path>
            </a:pathLst>
          </a:cu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Freeform 7"/>
          <p:cNvSpPr/>
          <p:nvPr/>
        </p:nvSpPr>
        <p:spPr bwMode="invGray">
          <a:xfrm>
            <a:off x="0" y="0"/>
            <a:ext cx="9917113" cy="1481138"/>
          </a:xfrm>
          <a:custGeom>
            <a:avLst/>
            <a:gdLst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3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52 w 9153196"/>
              <a:gd name="connsiteY0" fmla="*/ 914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9144 h 1481136"/>
              <a:gd name="connsiteX0" fmla="*/ 52 w 9153196"/>
              <a:gd name="connsiteY0" fmla="*/ 128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1284 h 14811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53196" h="1481136">
                <a:moveTo>
                  <a:pt x="52" y="1284"/>
                </a:moveTo>
                <a:cubicBezTo>
                  <a:pt x="35" y="491948"/>
                  <a:pt x="17" y="990472"/>
                  <a:pt x="0" y="1481136"/>
                </a:cubicBezTo>
                <a:cubicBezTo>
                  <a:pt x="414528" y="1319592"/>
                  <a:pt x="1857799" y="987520"/>
                  <a:pt x="2980996" y="960120"/>
                </a:cubicBezTo>
                <a:cubicBezTo>
                  <a:pt x="4104193" y="932720"/>
                  <a:pt x="6019852" y="1271016"/>
                  <a:pt x="6739180" y="1316736"/>
                </a:cubicBezTo>
                <a:cubicBezTo>
                  <a:pt x="7458508" y="1362456"/>
                  <a:pt x="8247940" y="1453896"/>
                  <a:pt x="9144052" y="1106424"/>
                </a:cubicBezTo>
                <a:lnTo>
                  <a:pt x="9153196" y="0"/>
                </a:lnTo>
                <a:lnTo>
                  <a:pt x="52" y="1284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75000"/>
                  <a:alpha val="69000"/>
                </a:schemeClr>
              </a:gs>
              <a:gs pos="100000">
                <a:schemeClr val="accent1"/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white">
          <a:xfrm>
            <a:off x="495300" y="0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95300" y="6537325"/>
            <a:ext cx="2311400" cy="247650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FBE1C2B5-8EBB-409B-BD62-EF77F63708CA}" type="datetime1">
              <a:rPr lang="ru-RU"/>
              <a:pPr>
                <a:defRPr/>
              </a:pPr>
              <a:t>08.10.2018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84550" y="6537325"/>
            <a:ext cx="3136900" cy="247650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099300" y="6537325"/>
            <a:ext cx="2311400" cy="2476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D06A99DC-E97E-42AA-8F50-6D6D366A104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32" name="Text Placeholder 8"/>
          <p:cNvSpPr>
            <a:spLocks noGrp="1"/>
          </p:cNvSpPr>
          <p:nvPr>
            <p:ph type="body" idx="1"/>
          </p:nvPr>
        </p:nvSpPr>
        <p:spPr bwMode="gray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80" r:id="rId1"/>
    <p:sldLayoutId id="2147484079" r:id="rId2"/>
    <p:sldLayoutId id="2147484078" r:id="rId3"/>
    <p:sldLayoutId id="2147484077" r:id="rId4"/>
    <p:sldLayoutId id="2147484076" r:id="rId5"/>
    <p:sldLayoutId id="2147484075" r:id="rId6"/>
    <p:sldLayoutId id="2147484074" r:id="rId7"/>
    <p:sldLayoutId id="2147484073" r:id="rId8"/>
    <p:sldLayoutId id="2147484072" r:id="rId9"/>
    <p:sldLayoutId id="2147484071" r:id="rId10"/>
    <p:sldLayoutId id="2147484070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Tahoma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Tahoma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Tahoma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Tahoma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Tahoma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Tahoma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Tahoma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FE8C2E"/>
        </a:buClr>
        <a:buSzPct val="85000"/>
        <a:buFont typeface="Wingdings" pitchFamily="2" charset="2"/>
        <a:buChar char="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DF6501"/>
        </a:buClr>
        <a:buSzPct val="85000"/>
        <a:buFont typeface="Wingdings" pitchFamily="2" charset="2"/>
        <a:buChar char="¤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33BDFB"/>
        </a:buClr>
        <a:buSzPct val="85000"/>
        <a:buFont typeface="Wingdings" pitchFamily="2" charset="2"/>
        <a:buChar char="¤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Wingdings" pitchFamily="2" charset="2"/>
        <a:buChar char="¤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7F7F7F"/>
        </a:buClr>
        <a:buSzPct val="85000"/>
        <a:buFont typeface="Wingdings" pitchFamily="2" charset="2"/>
        <a:buChar char="¤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rgbClr val="7F7F7F"/>
        </a:buClr>
        <a:buSzPct val="85000"/>
        <a:buFont typeface="Wingdings" pitchFamily="2" charset="2"/>
        <a:buChar char="¤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rgbClr val="7F7F7F"/>
        </a:buClr>
        <a:buSzPct val="85000"/>
        <a:buFont typeface="Wingdings" pitchFamily="2" charset="2"/>
        <a:buChar char="¤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rgbClr val="7F7F7F"/>
        </a:buClr>
        <a:buSzPct val="85000"/>
        <a:buFont typeface="Wingdings" pitchFamily="2" charset="2"/>
        <a:buChar char="¤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rgbClr val="7F7F7F"/>
        </a:buClr>
        <a:buSzPct val="85000"/>
        <a:buFont typeface="Wingdings" pitchFamily="2" charset="2"/>
        <a:buChar char="¤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Placeholder 1"/>
          <p:cNvSpPr>
            <a:spLocks noGrp="1"/>
          </p:cNvSpPr>
          <p:nvPr>
            <p:ph type="title"/>
          </p:nvPr>
        </p:nvSpPr>
        <p:spPr bwMode="white">
          <a:xfrm>
            <a:off x="495300" y="0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3315" name="Text Placeholder 8"/>
          <p:cNvSpPr>
            <a:spLocks noGrp="1"/>
          </p:cNvSpPr>
          <p:nvPr>
            <p:ph type="body" idx="1"/>
          </p:nvPr>
        </p:nvSpPr>
        <p:spPr bwMode="gray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4" name="Date Placeholder 3"/>
          <p:cNvSpPr>
            <a:spLocks noGrp="1"/>
          </p:cNvSpPr>
          <p:nvPr>
            <p:ph type="dt" sz="half" idx="2"/>
          </p:nvPr>
        </p:nvSpPr>
        <p:spPr>
          <a:xfrm>
            <a:off x="495300" y="6537325"/>
            <a:ext cx="2311400" cy="247650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97B139F-B2FC-4402-9C38-1075B08294DA}" type="datetime1">
              <a:rPr lang="ru-RU"/>
              <a:pPr>
                <a:defRPr/>
              </a:pPr>
              <a:t>08.10.2018</a:t>
            </a:fld>
            <a:endParaRPr lang="ru-RU"/>
          </a:p>
        </p:txBody>
      </p:sp>
      <p:sp>
        <p:nvSpPr>
          <p:cNvPr id="1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84550" y="6537325"/>
            <a:ext cx="3136900" cy="247650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099300" y="6537325"/>
            <a:ext cx="2311400" cy="2476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EDDEF96E-BC92-474A-8A27-90C2DEDF0E0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81" r:id="rId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lang="en-US" sz="3600" b="1" kern="1200">
          <a:solidFill>
            <a:schemeClr val="bg1"/>
          </a:solidFill>
          <a:latin typeface="Arial" charset="0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FE8C2E"/>
        </a:buClr>
        <a:buSzPct val="85000"/>
        <a:buFont typeface="Wingdings" pitchFamily="2" charset="2"/>
        <a:buChar char="¢"/>
        <a:defRPr lang="en-US" sz="3200" kern="1200">
          <a:solidFill>
            <a:schemeClr val="tx1"/>
          </a:solidFill>
          <a:latin typeface="Arial" charset="0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DF6501"/>
        </a:buClr>
        <a:buSzPct val="85000"/>
        <a:buFont typeface="Wingdings" pitchFamily="2" charset="2"/>
        <a:buChar char="¤"/>
        <a:defRPr lang="en-US" sz="2800" kern="1200">
          <a:solidFill>
            <a:schemeClr val="tx1"/>
          </a:solidFill>
          <a:latin typeface="Arial" charset="0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33BDFB"/>
        </a:buClr>
        <a:buSzPct val="85000"/>
        <a:buFont typeface="Wingdings" pitchFamily="2" charset="2"/>
        <a:buChar char="¤"/>
        <a:defRPr lang="en-US" sz="2400" kern="1200">
          <a:solidFill>
            <a:schemeClr val="tx1"/>
          </a:solidFill>
          <a:latin typeface="Arial" charset="0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Wingdings" pitchFamily="2" charset="2"/>
        <a:buChar char="¤"/>
        <a:defRPr lang="en-US" sz="2000" kern="1200">
          <a:solidFill>
            <a:schemeClr val="tx1"/>
          </a:solidFill>
          <a:latin typeface="Arial" charset="0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7F7F7F"/>
        </a:buClr>
        <a:buSzPct val="85000"/>
        <a:buFont typeface="Wingdings" pitchFamily="2" charset="2"/>
        <a:buChar char="¤"/>
        <a:defRPr lang="en-US" sz="2000" kern="1200">
          <a:solidFill>
            <a:schemeClr val="tx1"/>
          </a:solidFill>
          <a:latin typeface="Arial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10" Type="http://schemas.openxmlformats.org/officeDocument/2006/relationships/image" Target="../media/image9.jpeg"/><Relationship Id="rId4" Type="http://schemas.openxmlformats.org/officeDocument/2006/relationships/image" Target="../media/image3.png"/><Relationship Id="rId9" Type="http://schemas.openxmlformats.org/officeDocument/2006/relationships/image" Target="../media/image8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fin-olimp.ru/wp-content/uploads/2018/05/pologenie-2018-2019.pdf" TargetMode="External"/><Relationship Id="rId2" Type="http://schemas.openxmlformats.org/officeDocument/2006/relationships/hyperlink" Target="http://www.fin-olimp.ru/o-proekte/oficial-documents/" TargetMode="Externa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fin-olimp.ru/wp-content/uploads/2018/05/reglament-2018-2019.pdf" TargetMode="External"/><Relationship Id="rId2" Type="http://schemas.openxmlformats.org/officeDocument/2006/relationships/hyperlink" Target="http://www.fin-olimp.ru/o-proekte/oficial-documents/" TargetMode="Externa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fin-olimp.ru/o-proekte/oficial-documents/" TargetMode="Externa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fin-olimp.ru/o-proekte/oficial-documents/" TargetMode="Externa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olimp-test.ru/" TargetMode="External"/><Relationship Id="rId2" Type="http://schemas.openxmlformats.org/officeDocument/2006/relationships/hyperlink" Target="http://www.fin-olimp.ru/" TargetMode="Externa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hyperlink" Target="http://olimp-test.ru/" TargetMode="Externa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hyperlink" Target="http://www.sberbank.ru/moscow/ru/" TargetMode="Externa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2.gif"/><Relationship Id="rId4" Type="http://schemas.openxmlformats.org/officeDocument/2006/relationships/image" Target="../media/image11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fin-olimp.ru/wp-content/uploads/2017/04/programma-17-18.docx" TargetMode="External"/><Relationship Id="rId2" Type="http://schemas.openxmlformats.org/officeDocument/2006/relationships/hyperlink" Target="http://www.fin-olimp.ru/o-proekte/materials/" TargetMode="External"/><Relationship Id="rId1" Type="http://schemas.openxmlformats.org/officeDocument/2006/relationships/slideLayout" Target="../slideLayouts/slideLayout7.xml"/><Relationship Id="rId5" Type="http://schemas.openxmlformats.org/officeDocument/2006/relationships/hyperlink" Target="http://www.fin-olimp.ru/wp-content/uploads/2017/04/literatura1.doc" TargetMode="External"/><Relationship Id="rId4" Type="http://schemas.openxmlformats.org/officeDocument/2006/relationships/hyperlink" Target="http://www.fin-olimp.ru/wp-content/uploads/2017/04/literatura.doc" TargetMode="Externa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hyperlink" Target="http://www.nfa.ru/-" TargetMode="External"/><Relationship Id="rId3" Type="http://schemas.openxmlformats.org/officeDocument/2006/relationships/hyperlink" Target="http://www.cbr.ru/" TargetMode="External"/><Relationship Id="rId7" Type="http://schemas.openxmlformats.org/officeDocument/2006/relationships/hyperlink" Target="http://www.partad.ru/" TargetMode="External"/><Relationship Id="rId2" Type="http://schemas.openxmlformats.org/officeDocument/2006/relationships/hyperlink" Target="http://fincult.info/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naufor.ru/" TargetMode="External"/><Relationship Id="rId11" Type="http://schemas.openxmlformats.org/officeDocument/2006/relationships/hyperlink" Target="http://finpotrebsouz.ru/" TargetMode="External"/><Relationship Id="rId5" Type="http://schemas.openxmlformats.org/officeDocument/2006/relationships/hyperlink" Target="http://napf.ru/" TargetMode="External"/><Relationship Id="rId10" Type="http://schemas.openxmlformats.org/officeDocument/2006/relationships/hyperlink" Target="http://rospotrebnadzor.ru/" TargetMode="External"/><Relationship Id="rId4" Type="http://schemas.openxmlformats.org/officeDocument/2006/relationships/hyperlink" Target="http://moex.com/" TargetMode="External"/><Relationship Id="rId9" Type="http://schemas.openxmlformats.org/officeDocument/2006/relationships/hyperlink" Target="http://www.investfunds.ru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ravni.ru/vklady/" TargetMode="External"/><Relationship Id="rId2" Type="http://schemas.openxmlformats.org/officeDocument/2006/relationships/hyperlink" Target="http://www.banki.ru/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&#1074;&#1072;&#1096;&#1080;&#1092;&#1080;&#1085;&#1072;&#1085;&#1089;&#1099;.&#1088;&#1092;/" TargetMode="External"/><Relationship Id="rId5" Type="http://schemas.openxmlformats.org/officeDocument/2006/relationships/hyperlink" Target="https://www.hse.ru/org/hse/61217342/61217360/mcfc" TargetMode="External"/><Relationship Id="rId4" Type="http://schemas.openxmlformats.org/officeDocument/2006/relationships/hyperlink" Target="http://www.asv.org.ru/" TargetMode="Externa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nfa.ru/-" TargetMode="External"/><Relationship Id="rId3" Type="http://schemas.openxmlformats.org/officeDocument/2006/relationships/hyperlink" Target="http://www.cbr.ru/" TargetMode="External"/><Relationship Id="rId7" Type="http://schemas.openxmlformats.org/officeDocument/2006/relationships/hyperlink" Target="http://www.partad.ru/" TargetMode="External"/><Relationship Id="rId12" Type="http://schemas.openxmlformats.org/officeDocument/2006/relationships/hyperlink" Target="http://finpotrebsouz.ru/" TargetMode="External"/><Relationship Id="rId2" Type="http://schemas.openxmlformats.org/officeDocument/2006/relationships/hyperlink" Target="http://fincult.info/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naufor.ru/" TargetMode="External"/><Relationship Id="rId11" Type="http://schemas.openxmlformats.org/officeDocument/2006/relationships/hyperlink" Target="http://rospotrebnadzor.ru/" TargetMode="External"/><Relationship Id="rId5" Type="http://schemas.openxmlformats.org/officeDocument/2006/relationships/hyperlink" Target="http://napf.ru/" TargetMode="External"/><Relationship Id="rId10" Type="http://schemas.openxmlformats.org/officeDocument/2006/relationships/hyperlink" Target="http://www.investfunds.ru/" TargetMode="External"/><Relationship Id="rId4" Type="http://schemas.openxmlformats.org/officeDocument/2006/relationships/hyperlink" Target="http://moex.com/" TargetMode="External"/><Relationship Id="rId9" Type="http://schemas.openxmlformats.org/officeDocument/2006/relationships/hyperlink" Target="http://crfin.ru/" TargetMode="Externa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fin-olimp.ru/o-proekte/materials/" TargetMode="Externa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fin-olimp.ru/wp-content/uploads/2018/05/zadaniya-2017-2018.pdf" TargetMode="External"/><Relationship Id="rId2" Type="http://schemas.openxmlformats.org/officeDocument/2006/relationships/hyperlink" Target="http://www.fin-olimp.ru/o-proekte/materials/" TargetMode="External"/><Relationship Id="rId1" Type="http://schemas.openxmlformats.org/officeDocument/2006/relationships/slideLayout" Target="../slideLayouts/slideLayout7.xml"/><Relationship Id="rId4" Type="http://schemas.openxmlformats.org/officeDocument/2006/relationships/hyperlink" Target="http://www.fin-olimp.ru/prezentatsii/" TargetMode="Externa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fin-olimp.ru/prezentatsii/" TargetMode="Externa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fin-olimp.ru/prezentatsii/" TargetMode="External"/><Relationship Id="rId2" Type="http://schemas.openxmlformats.org/officeDocument/2006/relationships/hyperlink" Target="http://www.fin-olimp.ru/o-proekte/materials/" TargetMode="Externa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fin-olimp.ru/o-proekte/materials/" TargetMode="Externa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olimp-test,ru/" TargetMode="External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6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6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6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6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6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6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6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6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fin-olimp.ru/" TargetMode="External"/><Relationship Id="rId2" Type="http://schemas.openxmlformats.org/officeDocument/2006/relationships/hyperlink" Target="tel:74953690402" TargetMode="Externa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hyperlink" Target="http://www.fin-olimp.ru/" TargetMode="Externa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#sub_0"/><Relationship Id="rId2" Type="http://schemas.openxmlformats.org/officeDocument/2006/relationships/hyperlink" Target="http://www.fin-olimp.ru/o-proekte/oficial-documents/" TargetMode="Externa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3"/>
          <p:cNvSpPr txBox="1">
            <a:spLocks/>
          </p:cNvSpPr>
          <p:nvPr/>
        </p:nvSpPr>
        <p:spPr bwMode="white">
          <a:xfrm>
            <a:off x="2792413" y="1844675"/>
            <a:ext cx="6840537" cy="2376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altLang="ru-RU" sz="2400" b="1" kern="0" dirty="0">
                <a:solidFill>
                  <a:srgbClr val="CC0000"/>
                </a:solidFill>
                <a:latin typeface="+mj-lt"/>
                <a:ea typeface="+mj-ea"/>
                <a:cs typeface="+mj-cs"/>
              </a:rPr>
              <a:t>ВСЕРОССИЙСКАЯ ОЛИМПИАДА ПО ФИНАНСОВОЙ ГРАМОТНОСТИ,</a:t>
            </a:r>
          </a:p>
          <a:p>
            <a:pPr algn="ctr">
              <a:defRPr/>
            </a:pPr>
            <a:r>
              <a:rPr lang="ru-RU" altLang="ru-RU" sz="2400" b="1" kern="0" dirty="0">
                <a:solidFill>
                  <a:srgbClr val="CC0000"/>
                </a:solidFill>
                <a:latin typeface="+mj-lt"/>
                <a:ea typeface="+mj-ea"/>
                <a:cs typeface="+mj-cs"/>
              </a:rPr>
              <a:t>ФИНАНСОВОМУ РЫНКУ И ЗАЩИТЕ ПРАВ ПОТРЕБИТЕЛЕЙ ФИНАНСОВЫХ УСЛУГ </a:t>
            </a:r>
            <a:br>
              <a:rPr lang="ru-RU" altLang="ru-RU" sz="2400" b="1" kern="0" dirty="0">
                <a:solidFill>
                  <a:srgbClr val="CC0000"/>
                </a:solidFill>
                <a:latin typeface="+mj-lt"/>
                <a:ea typeface="+mj-ea"/>
                <a:cs typeface="+mj-cs"/>
              </a:rPr>
            </a:br>
            <a:endParaRPr lang="ru-RU" altLang="ru-RU" sz="2400" b="1" kern="0" dirty="0" smtClean="0">
              <a:solidFill>
                <a:srgbClr val="CC0000"/>
              </a:solidFill>
              <a:latin typeface="+mj-lt"/>
              <a:ea typeface="+mj-ea"/>
              <a:cs typeface="+mj-cs"/>
            </a:endParaRPr>
          </a:p>
          <a:p>
            <a:pPr>
              <a:defRPr/>
            </a:pPr>
            <a:r>
              <a:rPr lang="ru-RU" altLang="ru-RU" sz="2400" b="1" kern="0" dirty="0" smtClean="0">
                <a:solidFill>
                  <a:srgbClr val="CC0000"/>
                </a:solidFill>
                <a:latin typeface="+mj-lt"/>
                <a:ea typeface="+mj-ea"/>
                <a:cs typeface="+mj-cs"/>
              </a:rPr>
              <a:t>Олимпиаду проводят:</a:t>
            </a:r>
            <a:endParaRPr lang="ru-RU" altLang="ru-RU" sz="2400" b="1" kern="0" dirty="0">
              <a:solidFill>
                <a:srgbClr val="CC000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5" name="Подзаголовок 44"/>
          <p:cNvSpPr txBox="1">
            <a:spLocks/>
          </p:cNvSpPr>
          <p:nvPr/>
        </p:nvSpPr>
        <p:spPr bwMode="gray">
          <a:xfrm>
            <a:off x="416496" y="5301208"/>
            <a:ext cx="1656183" cy="288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buClr>
                <a:srgbClr val="FE8C2E"/>
              </a:buClr>
              <a:buSzPct val="85000"/>
              <a:buFont typeface="Wingdings" pitchFamily="2" charset="2"/>
              <a:buNone/>
              <a:defRPr/>
            </a:pPr>
            <a:r>
              <a:rPr lang="ru-RU" altLang="ru-RU" sz="1200" kern="0" dirty="0">
                <a:solidFill>
                  <a:schemeClr val="hlink"/>
                </a:solidFill>
                <a:latin typeface="+mn-lt"/>
              </a:rPr>
              <a:t>РОСПОТРЕБНАДЗОР</a:t>
            </a:r>
          </a:p>
        </p:txBody>
      </p:sp>
      <p:pic>
        <p:nvPicPr>
          <p:cNvPr id="16388" name="Picture 1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4529" y="4077072"/>
            <a:ext cx="1152128" cy="1152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9" name="Picture 1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2338" y="2276475"/>
            <a:ext cx="1943100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0" name="Picture 1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69024" y="5661248"/>
            <a:ext cx="2400300" cy="40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360712" y="4221088"/>
            <a:ext cx="1212850" cy="122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Picture 2" descr="420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72480" y="5589240"/>
            <a:ext cx="1656184" cy="7974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 descr="C:\Users\kalinina\Desktop\8138f2fd631fb01221f744b977110c2d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784648" y="5661248"/>
            <a:ext cx="2952328" cy="576064"/>
          </a:xfrm>
          <a:prstGeom prst="rect">
            <a:avLst/>
          </a:prstGeom>
          <a:noFill/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049344" y="5157192"/>
            <a:ext cx="1440160" cy="11068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 descr="ifru_logo_new.jpg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3800872" y="4221088"/>
            <a:ext cx="1854200" cy="1188630"/>
          </a:xfrm>
          <a:prstGeom prst="rect">
            <a:avLst/>
          </a:prstGeom>
        </p:spPr>
      </p:pic>
      <p:pic>
        <p:nvPicPr>
          <p:cNvPr id="67586" name="Picture 2" descr="ÐÐ»Ð°Ð²Ð½Ð°Ñ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249144" y="4221088"/>
            <a:ext cx="2160240" cy="105851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376998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Содержимое 2"/>
          <p:cNvSpPr txBox="1">
            <a:spLocks/>
          </p:cNvSpPr>
          <p:nvPr/>
        </p:nvSpPr>
        <p:spPr bwMode="auto">
          <a:xfrm>
            <a:off x="488950" y="2349500"/>
            <a:ext cx="8393113" cy="35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lvl="0"/>
            <a:r>
              <a:rPr lang="ru-RU" sz="2000" dirty="0">
                <a:latin typeface="Tahoma" pitchFamily="34" charset="0"/>
              </a:rPr>
              <a:t>	</a:t>
            </a:r>
            <a:endParaRPr lang="ru-RU" sz="2000" dirty="0" smtClean="0">
              <a:latin typeface="Tahoma" pitchFamily="34" charset="0"/>
            </a:endParaRPr>
          </a:p>
          <a:p>
            <a:pPr>
              <a:spcBef>
                <a:spcPct val="20000"/>
              </a:spcBef>
              <a:buClr>
                <a:srgbClr val="FE8C2E"/>
              </a:buClr>
              <a:buSzPct val="85000"/>
              <a:buFont typeface="Wingdings" pitchFamily="2" charset="2"/>
              <a:buChar char="¢"/>
            </a:pPr>
            <a:endParaRPr lang="ru-RU" sz="2000" dirty="0">
              <a:latin typeface="Tahoma" pitchFamily="34" charset="0"/>
            </a:endParaRP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857250" y="1700213"/>
            <a:ext cx="778668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>
              <a:defRPr/>
            </a:pPr>
            <a:r>
              <a:rPr lang="ru-RU" sz="2400" b="1" dirty="0" smtClean="0">
                <a:solidFill>
                  <a:srgbClr val="CC0000"/>
                </a:solidFill>
                <a:latin typeface="+mn-lt"/>
              </a:rPr>
              <a:t>Подготовка к Олимпиаде</a:t>
            </a:r>
            <a:endParaRPr lang="ru-RU" sz="2400" b="1" dirty="0">
              <a:solidFill>
                <a:srgbClr val="CC0000"/>
              </a:solidFill>
              <a:latin typeface="+mn-lt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 bwMode="white">
          <a:xfrm>
            <a:off x="0" y="-19050"/>
            <a:ext cx="9906000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2000" b="1" kern="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Всероссийская  олимпиада по финансовой грамотности, финансовому рынку и защите прав потребителей финансовых услуг 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40632" y="2349500"/>
            <a:ext cx="6768751" cy="42304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940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Содержимое 2"/>
          <p:cNvSpPr txBox="1">
            <a:spLocks/>
          </p:cNvSpPr>
          <p:nvPr/>
        </p:nvSpPr>
        <p:spPr bwMode="auto">
          <a:xfrm>
            <a:off x="488950" y="2349500"/>
            <a:ext cx="8393113" cy="35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lvl="0"/>
            <a:r>
              <a:rPr lang="ru-RU" sz="2000" dirty="0">
                <a:latin typeface="Tahoma" pitchFamily="34" charset="0"/>
              </a:rPr>
              <a:t>	</a:t>
            </a:r>
            <a:r>
              <a:rPr lang="ru-RU" b="1" dirty="0"/>
              <a:t>В разделе Официальные документы (</a:t>
            </a:r>
            <a:r>
              <a:rPr lang="en-US" b="1" u="sng" dirty="0">
                <a:hlinkClick r:id="rId2"/>
              </a:rPr>
              <a:t>http</a:t>
            </a:r>
            <a:r>
              <a:rPr lang="ru-RU" b="1" u="sng" dirty="0">
                <a:hlinkClick r:id="rId2"/>
              </a:rPr>
              <a:t>://</a:t>
            </a:r>
            <a:r>
              <a:rPr lang="en-US" b="1" u="sng" dirty="0">
                <a:hlinkClick r:id="rId2"/>
              </a:rPr>
              <a:t>www</a:t>
            </a:r>
            <a:r>
              <a:rPr lang="ru-RU" b="1" u="sng" dirty="0">
                <a:hlinkClick r:id="rId2"/>
              </a:rPr>
              <a:t>.</a:t>
            </a:r>
            <a:r>
              <a:rPr lang="en-US" b="1" u="sng" dirty="0">
                <a:hlinkClick r:id="rId2"/>
              </a:rPr>
              <a:t>fin</a:t>
            </a:r>
            <a:r>
              <a:rPr lang="ru-RU" b="1" u="sng" dirty="0">
                <a:hlinkClick r:id="rId2"/>
              </a:rPr>
              <a:t>-</a:t>
            </a:r>
            <a:r>
              <a:rPr lang="en-US" b="1" u="sng" dirty="0" err="1">
                <a:hlinkClick r:id="rId2"/>
              </a:rPr>
              <a:t>olimp</a:t>
            </a:r>
            <a:r>
              <a:rPr lang="ru-RU" b="1" u="sng" dirty="0">
                <a:hlinkClick r:id="rId2"/>
              </a:rPr>
              <a:t>.</a:t>
            </a:r>
            <a:r>
              <a:rPr lang="en-US" b="1" u="sng" dirty="0" err="1">
                <a:hlinkClick r:id="rId2"/>
              </a:rPr>
              <a:t>ru</a:t>
            </a:r>
            <a:r>
              <a:rPr lang="ru-RU" b="1" u="sng" dirty="0">
                <a:hlinkClick r:id="rId2"/>
              </a:rPr>
              <a:t>/</a:t>
            </a:r>
            <a:r>
              <a:rPr lang="en-US" b="1" u="sng" dirty="0">
                <a:hlinkClick r:id="rId2"/>
              </a:rPr>
              <a:t>o</a:t>
            </a:r>
            <a:r>
              <a:rPr lang="ru-RU" b="1" u="sng" dirty="0">
                <a:hlinkClick r:id="rId2"/>
              </a:rPr>
              <a:t>-</a:t>
            </a:r>
            <a:r>
              <a:rPr lang="en-US" b="1" u="sng" dirty="0" err="1">
                <a:hlinkClick r:id="rId2"/>
              </a:rPr>
              <a:t>proekte</a:t>
            </a:r>
            <a:r>
              <a:rPr lang="ru-RU" b="1" u="sng" dirty="0">
                <a:hlinkClick r:id="rId2"/>
              </a:rPr>
              <a:t>/</a:t>
            </a:r>
            <a:r>
              <a:rPr lang="en-US" b="1" u="sng" dirty="0" err="1">
                <a:hlinkClick r:id="rId2"/>
              </a:rPr>
              <a:t>oficial</a:t>
            </a:r>
            <a:r>
              <a:rPr lang="ru-RU" b="1" u="sng" dirty="0">
                <a:hlinkClick r:id="rId2"/>
              </a:rPr>
              <a:t>-</a:t>
            </a:r>
            <a:r>
              <a:rPr lang="en-US" b="1" u="sng" dirty="0">
                <a:hlinkClick r:id="rId2"/>
              </a:rPr>
              <a:t>documents</a:t>
            </a:r>
            <a:r>
              <a:rPr lang="ru-RU" b="1" u="sng" dirty="0">
                <a:hlinkClick r:id="rId2"/>
              </a:rPr>
              <a:t>/</a:t>
            </a:r>
            <a:r>
              <a:rPr lang="ru-RU" b="1" dirty="0"/>
              <a:t>):</a:t>
            </a:r>
            <a:endParaRPr lang="ru-RU" dirty="0"/>
          </a:p>
          <a:p>
            <a:pPr lvl="0"/>
            <a:endParaRPr lang="ru-RU" b="1" dirty="0" smtClean="0">
              <a:hlinkClick r:id="rId3"/>
            </a:endParaRPr>
          </a:p>
          <a:p>
            <a:pPr lvl="0"/>
            <a:r>
              <a:rPr lang="ru-RU" b="1" dirty="0" smtClean="0">
                <a:hlinkClick r:id="rId3"/>
              </a:rPr>
              <a:t>Положение</a:t>
            </a:r>
            <a:r>
              <a:rPr lang="ru-RU" dirty="0" smtClean="0"/>
              <a:t> </a:t>
            </a:r>
            <a:r>
              <a:rPr lang="ru-RU" b="1" dirty="0"/>
              <a:t>об Олимпиаде</a:t>
            </a:r>
            <a:r>
              <a:rPr lang="ru-RU" dirty="0"/>
              <a:t> – </a:t>
            </a:r>
            <a:r>
              <a:rPr lang="ru-RU" i="1" dirty="0"/>
              <a:t>устанавливает основные цели и задачи Олимпиады, организаторов, сроки проведения. участников, Организационно-методическое обеспечение Олимпиады, Финансовое обеспечение проведения Олимпиады.</a:t>
            </a:r>
            <a:endParaRPr lang="ru-RU" dirty="0"/>
          </a:p>
          <a:p>
            <a:pPr>
              <a:spcBef>
                <a:spcPct val="20000"/>
              </a:spcBef>
              <a:buClr>
                <a:srgbClr val="FE8C2E"/>
              </a:buClr>
              <a:buSzPct val="85000"/>
              <a:buFont typeface="Wingdings" pitchFamily="2" charset="2"/>
              <a:buChar char="¢"/>
            </a:pPr>
            <a:endParaRPr lang="ru-RU" sz="2000" dirty="0">
              <a:latin typeface="Tahoma" pitchFamily="34" charset="0"/>
            </a:endParaRP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857250" y="1700213"/>
            <a:ext cx="778668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>
              <a:defRPr/>
            </a:pPr>
            <a:r>
              <a:rPr lang="ru-RU" sz="2400" b="1" dirty="0" smtClean="0">
                <a:solidFill>
                  <a:srgbClr val="CC0000"/>
                </a:solidFill>
                <a:latin typeface="+mn-lt"/>
              </a:rPr>
              <a:t>Подготовка к Олимпиаде</a:t>
            </a:r>
            <a:endParaRPr lang="ru-RU" sz="2400" b="1" dirty="0">
              <a:solidFill>
                <a:srgbClr val="CC0000"/>
              </a:solidFill>
              <a:latin typeface="+mn-lt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 bwMode="white">
          <a:xfrm>
            <a:off x="0" y="-19050"/>
            <a:ext cx="9906000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2000" b="1" kern="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Всероссийская  олимпиада по финансовой грамотности, финансовому рынку и защите прав потребителей финансовых услуг </a:t>
            </a:r>
          </a:p>
        </p:txBody>
      </p:sp>
    </p:spTree>
    <p:extLst>
      <p:ext uri="{BB962C8B-B14F-4D97-AF65-F5344CB8AC3E}">
        <p14:creationId xmlns:p14="http://schemas.microsoft.com/office/powerpoint/2010/main" val="3185430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Содержимое 2"/>
          <p:cNvSpPr txBox="1">
            <a:spLocks/>
          </p:cNvSpPr>
          <p:nvPr/>
        </p:nvSpPr>
        <p:spPr bwMode="auto">
          <a:xfrm>
            <a:off x="488950" y="2349500"/>
            <a:ext cx="8393113" cy="35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sz="2000" b="1" dirty="0"/>
          </a:p>
          <a:p>
            <a:r>
              <a:rPr lang="ru-RU" sz="2000" dirty="0">
                <a:latin typeface="Tahoma" pitchFamily="34" charset="0"/>
              </a:rPr>
              <a:t>	</a:t>
            </a: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857250" y="1700213"/>
            <a:ext cx="778668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>
              <a:defRPr/>
            </a:pPr>
            <a:r>
              <a:rPr lang="ru-RU" sz="2400" b="1" dirty="0" smtClean="0">
                <a:solidFill>
                  <a:srgbClr val="CC0000"/>
                </a:solidFill>
                <a:latin typeface="+mn-lt"/>
              </a:rPr>
              <a:t>Подготовка к Олимпиаде</a:t>
            </a:r>
            <a:endParaRPr lang="ru-RU" sz="2400" b="1" dirty="0">
              <a:solidFill>
                <a:srgbClr val="CC0000"/>
              </a:solidFill>
              <a:latin typeface="+mn-lt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 bwMode="white">
          <a:xfrm>
            <a:off x="0" y="-19050"/>
            <a:ext cx="9906000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2000" b="1" kern="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Всероссийская  олимпиада по финансовой грамотности, финансовому рынку и защите прав потребителей финансовых услуг 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20416" y="2349500"/>
            <a:ext cx="6465168" cy="40407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2949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Содержимое 2"/>
          <p:cNvSpPr txBox="1">
            <a:spLocks/>
          </p:cNvSpPr>
          <p:nvPr/>
        </p:nvSpPr>
        <p:spPr bwMode="auto">
          <a:xfrm>
            <a:off x="488950" y="2349500"/>
            <a:ext cx="8393113" cy="35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lvl="0"/>
            <a:r>
              <a:rPr lang="ru-RU" sz="2000" dirty="0">
                <a:latin typeface="Tahoma" pitchFamily="34" charset="0"/>
              </a:rPr>
              <a:t>	</a:t>
            </a:r>
            <a:r>
              <a:rPr lang="ru-RU" b="1" dirty="0"/>
              <a:t>В разделе Официальные документы (</a:t>
            </a:r>
            <a:r>
              <a:rPr lang="en-US" b="1" u="sng" dirty="0">
                <a:hlinkClick r:id="rId2"/>
              </a:rPr>
              <a:t>http</a:t>
            </a:r>
            <a:r>
              <a:rPr lang="ru-RU" b="1" u="sng" dirty="0">
                <a:hlinkClick r:id="rId2"/>
              </a:rPr>
              <a:t>://</a:t>
            </a:r>
            <a:r>
              <a:rPr lang="en-US" b="1" u="sng" dirty="0">
                <a:hlinkClick r:id="rId2"/>
              </a:rPr>
              <a:t>www</a:t>
            </a:r>
            <a:r>
              <a:rPr lang="ru-RU" b="1" u="sng" dirty="0">
                <a:hlinkClick r:id="rId2"/>
              </a:rPr>
              <a:t>.</a:t>
            </a:r>
            <a:r>
              <a:rPr lang="en-US" b="1" u="sng" dirty="0">
                <a:hlinkClick r:id="rId2"/>
              </a:rPr>
              <a:t>fin</a:t>
            </a:r>
            <a:r>
              <a:rPr lang="ru-RU" b="1" u="sng" dirty="0">
                <a:hlinkClick r:id="rId2"/>
              </a:rPr>
              <a:t>-</a:t>
            </a:r>
            <a:r>
              <a:rPr lang="en-US" b="1" u="sng" dirty="0" err="1">
                <a:hlinkClick r:id="rId2"/>
              </a:rPr>
              <a:t>olimp</a:t>
            </a:r>
            <a:r>
              <a:rPr lang="ru-RU" b="1" u="sng" dirty="0">
                <a:hlinkClick r:id="rId2"/>
              </a:rPr>
              <a:t>.</a:t>
            </a:r>
            <a:r>
              <a:rPr lang="en-US" b="1" u="sng" dirty="0" err="1">
                <a:hlinkClick r:id="rId2"/>
              </a:rPr>
              <a:t>ru</a:t>
            </a:r>
            <a:r>
              <a:rPr lang="ru-RU" b="1" u="sng" dirty="0">
                <a:hlinkClick r:id="rId2"/>
              </a:rPr>
              <a:t>/</a:t>
            </a:r>
            <a:r>
              <a:rPr lang="en-US" b="1" u="sng" dirty="0">
                <a:hlinkClick r:id="rId2"/>
              </a:rPr>
              <a:t>o</a:t>
            </a:r>
            <a:r>
              <a:rPr lang="ru-RU" b="1" u="sng" dirty="0">
                <a:hlinkClick r:id="rId2"/>
              </a:rPr>
              <a:t>-</a:t>
            </a:r>
            <a:r>
              <a:rPr lang="en-US" b="1" u="sng" dirty="0" err="1">
                <a:hlinkClick r:id="rId2"/>
              </a:rPr>
              <a:t>proekte</a:t>
            </a:r>
            <a:r>
              <a:rPr lang="ru-RU" b="1" u="sng" dirty="0">
                <a:hlinkClick r:id="rId2"/>
              </a:rPr>
              <a:t>/</a:t>
            </a:r>
            <a:r>
              <a:rPr lang="en-US" b="1" u="sng" dirty="0" err="1">
                <a:hlinkClick r:id="rId2"/>
              </a:rPr>
              <a:t>oficial</a:t>
            </a:r>
            <a:r>
              <a:rPr lang="ru-RU" b="1" u="sng" dirty="0">
                <a:hlinkClick r:id="rId2"/>
              </a:rPr>
              <a:t>-</a:t>
            </a:r>
            <a:r>
              <a:rPr lang="en-US" b="1" u="sng" dirty="0">
                <a:hlinkClick r:id="rId2"/>
              </a:rPr>
              <a:t>documents</a:t>
            </a:r>
            <a:r>
              <a:rPr lang="ru-RU" b="1" u="sng" dirty="0">
                <a:hlinkClick r:id="rId2"/>
              </a:rPr>
              <a:t>/</a:t>
            </a:r>
            <a:r>
              <a:rPr lang="ru-RU" b="1" dirty="0"/>
              <a:t>):</a:t>
            </a:r>
            <a:endParaRPr lang="ru-RU" dirty="0"/>
          </a:p>
          <a:p>
            <a:pPr lvl="0"/>
            <a:endParaRPr lang="ru-RU" b="1" dirty="0" smtClean="0"/>
          </a:p>
          <a:p>
            <a:pPr lvl="0"/>
            <a:r>
              <a:rPr lang="ru-RU" b="1" dirty="0" smtClean="0">
                <a:hlinkClick r:id="rId3"/>
              </a:rPr>
              <a:t>Регламент</a:t>
            </a:r>
            <a:r>
              <a:rPr lang="ru-RU" dirty="0" smtClean="0"/>
              <a:t> </a:t>
            </a:r>
            <a:r>
              <a:rPr lang="ru-RU" b="1" dirty="0"/>
              <a:t>Олимпиады</a:t>
            </a:r>
            <a:r>
              <a:rPr lang="ru-RU" dirty="0"/>
              <a:t> - </a:t>
            </a:r>
            <a:r>
              <a:rPr lang="ru-RU" i="1" dirty="0"/>
              <a:t>описывает последовательность этапов проведения Олимпиады, условия и порядок участия в олимпиадных состязаниях школьников. </a:t>
            </a:r>
            <a:endParaRPr lang="ru-RU" dirty="0"/>
          </a:p>
          <a:p>
            <a:pPr lvl="0"/>
            <a:r>
              <a:rPr lang="ru-RU" i="1" dirty="0"/>
              <a:t> </a:t>
            </a:r>
            <a:endParaRPr lang="ru-RU" b="1" dirty="0" smtClean="0"/>
          </a:p>
          <a:p>
            <a:pPr>
              <a:spcBef>
                <a:spcPct val="20000"/>
              </a:spcBef>
              <a:buClr>
                <a:srgbClr val="FE8C2E"/>
              </a:buClr>
              <a:buSzPct val="85000"/>
              <a:buFont typeface="Wingdings" pitchFamily="2" charset="2"/>
              <a:buChar char="¢"/>
            </a:pPr>
            <a:endParaRPr lang="ru-RU" sz="2000" dirty="0">
              <a:latin typeface="Tahoma" pitchFamily="34" charset="0"/>
            </a:endParaRP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857250" y="1700213"/>
            <a:ext cx="778668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>
              <a:defRPr/>
            </a:pPr>
            <a:r>
              <a:rPr lang="ru-RU" sz="2400" b="1" dirty="0" smtClean="0">
                <a:solidFill>
                  <a:srgbClr val="CC0000"/>
                </a:solidFill>
                <a:latin typeface="+mn-lt"/>
              </a:rPr>
              <a:t>Подготовка к Олимпиаде</a:t>
            </a:r>
            <a:endParaRPr lang="ru-RU" sz="2400" b="1" dirty="0">
              <a:solidFill>
                <a:srgbClr val="CC0000"/>
              </a:solidFill>
              <a:latin typeface="+mn-lt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 bwMode="white">
          <a:xfrm>
            <a:off x="0" y="-19050"/>
            <a:ext cx="9906000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2000" b="1" kern="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Всероссийская  олимпиада по финансовой грамотности, финансовому рынку и защите прав потребителей финансовых услуг </a:t>
            </a:r>
          </a:p>
        </p:txBody>
      </p:sp>
    </p:spTree>
    <p:extLst>
      <p:ext uri="{BB962C8B-B14F-4D97-AF65-F5344CB8AC3E}">
        <p14:creationId xmlns:p14="http://schemas.microsoft.com/office/powerpoint/2010/main" val="4023383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Содержимое 2"/>
          <p:cNvSpPr txBox="1">
            <a:spLocks/>
          </p:cNvSpPr>
          <p:nvPr/>
        </p:nvSpPr>
        <p:spPr bwMode="auto">
          <a:xfrm>
            <a:off x="488950" y="2349500"/>
            <a:ext cx="8393113" cy="35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lvl="0"/>
            <a:r>
              <a:rPr lang="ru-RU" sz="2000" dirty="0">
                <a:latin typeface="Tahoma" pitchFamily="34" charset="0"/>
              </a:rPr>
              <a:t>	</a:t>
            </a:r>
            <a:r>
              <a:rPr lang="ru-RU" b="1" dirty="0"/>
              <a:t>В разделе Официальные документы (</a:t>
            </a:r>
            <a:r>
              <a:rPr lang="en-US" b="1" u="sng" dirty="0">
                <a:hlinkClick r:id="rId2"/>
              </a:rPr>
              <a:t>http</a:t>
            </a:r>
            <a:r>
              <a:rPr lang="ru-RU" b="1" u="sng" dirty="0">
                <a:hlinkClick r:id="rId2"/>
              </a:rPr>
              <a:t>://</a:t>
            </a:r>
            <a:r>
              <a:rPr lang="en-US" b="1" u="sng" dirty="0">
                <a:hlinkClick r:id="rId2"/>
              </a:rPr>
              <a:t>www</a:t>
            </a:r>
            <a:r>
              <a:rPr lang="ru-RU" b="1" u="sng" dirty="0">
                <a:hlinkClick r:id="rId2"/>
              </a:rPr>
              <a:t>.</a:t>
            </a:r>
            <a:r>
              <a:rPr lang="en-US" b="1" u="sng" dirty="0">
                <a:hlinkClick r:id="rId2"/>
              </a:rPr>
              <a:t>fin</a:t>
            </a:r>
            <a:r>
              <a:rPr lang="ru-RU" b="1" u="sng" dirty="0">
                <a:hlinkClick r:id="rId2"/>
              </a:rPr>
              <a:t>-</a:t>
            </a:r>
            <a:r>
              <a:rPr lang="en-US" b="1" u="sng" dirty="0" err="1">
                <a:hlinkClick r:id="rId2"/>
              </a:rPr>
              <a:t>olimp</a:t>
            </a:r>
            <a:r>
              <a:rPr lang="ru-RU" b="1" u="sng" dirty="0">
                <a:hlinkClick r:id="rId2"/>
              </a:rPr>
              <a:t>.</a:t>
            </a:r>
            <a:r>
              <a:rPr lang="en-US" b="1" u="sng" dirty="0" err="1">
                <a:hlinkClick r:id="rId2"/>
              </a:rPr>
              <a:t>ru</a:t>
            </a:r>
            <a:r>
              <a:rPr lang="ru-RU" b="1" u="sng" dirty="0">
                <a:hlinkClick r:id="rId2"/>
              </a:rPr>
              <a:t>/</a:t>
            </a:r>
            <a:r>
              <a:rPr lang="en-US" b="1" u="sng" dirty="0">
                <a:hlinkClick r:id="rId2"/>
              </a:rPr>
              <a:t>o</a:t>
            </a:r>
            <a:r>
              <a:rPr lang="ru-RU" b="1" u="sng" dirty="0">
                <a:hlinkClick r:id="rId2"/>
              </a:rPr>
              <a:t>-</a:t>
            </a:r>
            <a:r>
              <a:rPr lang="en-US" b="1" u="sng" dirty="0" err="1">
                <a:hlinkClick r:id="rId2"/>
              </a:rPr>
              <a:t>proekte</a:t>
            </a:r>
            <a:r>
              <a:rPr lang="ru-RU" b="1" u="sng" dirty="0">
                <a:hlinkClick r:id="rId2"/>
              </a:rPr>
              <a:t>/</a:t>
            </a:r>
            <a:r>
              <a:rPr lang="en-US" b="1" u="sng" dirty="0" err="1">
                <a:hlinkClick r:id="rId2"/>
              </a:rPr>
              <a:t>oficial</a:t>
            </a:r>
            <a:r>
              <a:rPr lang="ru-RU" b="1" u="sng" dirty="0">
                <a:hlinkClick r:id="rId2"/>
              </a:rPr>
              <a:t>-</a:t>
            </a:r>
            <a:r>
              <a:rPr lang="en-US" b="1" u="sng" dirty="0">
                <a:hlinkClick r:id="rId2"/>
              </a:rPr>
              <a:t>documents</a:t>
            </a:r>
            <a:r>
              <a:rPr lang="ru-RU" b="1" u="sng" dirty="0">
                <a:hlinkClick r:id="rId2"/>
              </a:rPr>
              <a:t>/</a:t>
            </a:r>
            <a:r>
              <a:rPr lang="ru-RU" b="1" dirty="0"/>
              <a:t>):</a:t>
            </a:r>
            <a:endParaRPr lang="ru-RU" dirty="0"/>
          </a:p>
          <a:p>
            <a:pPr lvl="0"/>
            <a:endParaRPr lang="ru-RU" b="1" dirty="0" smtClean="0"/>
          </a:p>
          <a:p>
            <a:pPr lvl="0"/>
            <a:r>
              <a:rPr lang="ru-RU" i="1" dirty="0" smtClean="0"/>
              <a:t> </a:t>
            </a:r>
            <a:r>
              <a:rPr lang="ru-RU" b="1" dirty="0"/>
              <a:t>Положение об апелляции</a:t>
            </a:r>
            <a:r>
              <a:rPr lang="ru-RU" dirty="0"/>
              <a:t> -</a:t>
            </a:r>
            <a:r>
              <a:rPr lang="ru-RU" i="1" dirty="0"/>
              <a:t> определяет порядок подачи и рассмотрения апелляций по результатам выполненных заданий Олимпиады</a:t>
            </a:r>
            <a:r>
              <a:rPr lang="ru-RU" dirty="0"/>
              <a:t>.</a:t>
            </a:r>
          </a:p>
          <a:p>
            <a:pPr lvl="0"/>
            <a:endParaRPr lang="ru-RU" b="1" dirty="0" smtClean="0"/>
          </a:p>
          <a:p>
            <a:pPr lvl="0"/>
            <a:r>
              <a:rPr lang="ru-RU" b="1" dirty="0" smtClean="0"/>
              <a:t>Критерии </a:t>
            </a:r>
            <a:r>
              <a:rPr lang="ru-RU" b="1" dirty="0"/>
              <a:t>определения победителей и призёров</a:t>
            </a:r>
            <a:r>
              <a:rPr lang="ru-RU" i="1" dirty="0"/>
              <a:t>.</a:t>
            </a:r>
            <a:endParaRPr lang="ru-RU" dirty="0"/>
          </a:p>
          <a:p>
            <a:pPr>
              <a:spcBef>
                <a:spcPct val="20000"/>
              </a:spcBef>
              <a:buClr>
                <a:srgbClr val="FE8C2E"/>
              </a:buClr>
              <a:buSzPct val="85000"/>
              <a:buFont typeface="Wingdings" pitchFamily="2" charset="2"/>
              <a:buChar char="¢"/>
            </a:pPr>
            <a:endParaRPr lang="ru-RU" sz="2000" dirty="0">
              <a:latin typeface="Tahoma" pitchFamily="34" charset="0"/>
            </a:endParaRP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857250" y="1700213"/>
            <a:ext cx="778668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>
              <a:defRPr/>
            </a:pPr>
            <a:r>
              <a:rPr lang="ru-RU" sz="2400" b="1" dirty="0" smtClean="0">
                <a:solidFill>
                  <a:srgbClr val="CC0000"/>
                </a:solidFill>
                <a:latin typeface="+mn-lt"/>
              </a:rPr>
              <a:t>Подготовка к Олимпиаде</a:t>
            </a:r>
            <a:endParaRPr lang="ru-RU" sz="2400" b="1" dirty="0">
              <a:solidFill>
                <a:srgbClr val="CC0000"/>
              </a:solidFill>
              <a:latin typeface="+mn-lt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 bwMode="white">
          <a:xfrm>
            <a:off x="0" y="-19050"/>
            <a:ext cx="9906000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2000" b="1" kern="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Всероссийская  олимпиада по финансовой грамотности, финансовому рынку и защите прав потребителей финансовых услуг </a:t>
            </a:r>
          </a:p>
        </p:txBody>
      </p:sp>
    </p:spTree>
    <p:extLst>
      <p:ext uri="{BB962C8B-B14F-4D97-AF65-F5344CB8AC3E}">
        <p14:creationId xmlns:p14="http://schemas.microsoft.com/office/powerpoint/2010/main" val="4015844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Содержимое 2"/>
          <p:cNvSpPr txBox="1">
            <a:spLocks/>
          </p:cNvSpPr>
          <p:nvPr/>
        </p:nvSpPr>
        <p:spPr bwMode="auto">
          <a:xfrm>
            <a:off x="488950" y="2349500"/>
            <a:ext cx="8393113" cy="35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lvl="0"/>
            <a:r>
              <a:rPr lang="ru-RU" sz="2000" dirty="0">
                <a:latin typeface="Tahoma" pitchFamily="34" charset="0"/>
              </a:rPr>
              <a:t>	</a:t>
            </a:r>
            <a:r>
              <a:rPr lang="ru-RU" b="1" dirty="0"/>
              <a:t>В разделе Официальные документы (</a:t>
            </a:r>
            <a:r>
              <a:rPr lang="en-US" b="1" u="sng" dirty="0">
                <a:hlinkClick r:id="rId2"/>
              </a:rPr>
              <a:t>http</a:t>
            </a:r>
            <a:r>
              <a:rPr lang="ru-RU" b="1" u="sng" dirty="0">
                <a:hlinkClick r:id="rId2"/>
              </a:rPr>
              <a:t>://</a:t>
            </a:r>
            <a:r>
              <a:rPr lang="en-US" b="1" u="sng" dirty="0">
                <a:hlinkClick r:id="rId2"/>
              </a:rPr>
              <a:t>www</a:t>
            </a:r>
            <a:r>
              <a:rPr lang="ru-RU" b="1" u="sng" dirty="0">
                <a:hlinkClick r:id="rId2"/>
              </a:rPr>
              <a:t>.</a:t>
            </a:r>
            <a:r>
              <a:rPr lang="en-US" b="1" u="sng" dirty="0">
                <a:hlinkClick r:id="rId2"/>
              </a:rPr>
              <a:t>fin</a:t>
            </a:r>
            <a:r>
              <a:rPr lang="ru-RU" b="1" u="sng" dirty="0">
                <a:hlinkClick r:id="rId2"/>
              </a:rPr>
              <a:t>-</a:t>
            </a:r>
            <a:r>
              <a:rPr lang="en-US" b="1" u="sng" dirty="0" err="1">
                <a:hlinkClick r:id="rId2"/>
              </a:rPr>
              <a:t>olimp</a:t>
            </a:r>
            <a:r>
              <a:rPr lang="ru-RU" b="1" u="sng" dirty="0">
                <a:hlinkClick r:id="rId2"/>
              </a:rPr>
              <a:t>.</a:t>
            </a:r>
            <a:r>
              <a:rPr lang="en-US" b="1" u="sng" dirty="0" err="1">
                <a:hlinkClick r:id="rId2"/>
              </a:rPr>
              <a:t>ru</a:t>
            </a:r>
            <a:r>
              <a:rPr lang="ru-RU" b="1" u="sng" dirty="0">
                <a:hlinkClick r:id="rId2"/>
              </a:rPr>
              <a:t>/</a:t>
            </a:r>
            <a:r>
              <a:rPr lang="en-US" b="1" u="sng" dirty="0">
                <a:hlinkClick r:id="rId2"/>
              </a:rPr>
              <a:t>o</a:t>
            </a:r>
            <a:r>
              <a:rPr lang="ru-RU" b="1" u="sng" dirty="0">
                <a:hlinkClick r:id="rId2"/>
              </a:rPr>
              <a:t>-</a:t>
            </a:r>
            <a:r>
              <a:rPr lang="en-US" b="1" u="sng" dirty="0" err="1">
                <a:hlinkClick r:id="rId2"/>
              </a:rPr>
              <a:t>proekte</a:t>
            </a:r>
            <a:r>
              <a:rPr lang="ru-RU" b="1" u="sng" dirty="0">
                <a:hlinkClick r:id="rId2"/>
              </a:rPr>
              <a:t>/</a:t>
            </a:r>
            <a:r>
              <a:rPr lang="en-US" b="1" u="sng" dirty="0" err="1">
                <a:hlinkClick r:id="rId2"/>
              </a:rPr>
              <a:t>oficial</a:t>
            </a:r>
            <a:r>
              <a:rPr lang="ru-RU" b="1" u="sng" dirty="0">
                <a:hlinkClick r:id="rId2"/>
              </a:rPr>
              <a:t>-</a:t>
            </a:r>
            <a:r>
              <a:rPr lang="en-US" b="1" u="sng" dirty="0">
                <a:hlinkClick r:id="rId2"/>
              </a:rPr>
              <a:t>documents</a:t>
            </a:r>
            <a:r>
              <a:rPr lang="ru-RU" b="1" u="sng" dirty="0">
                <a:hlinkClick r:id="rId2"/>
              </a:rPr>
              <a:t>/</a:t>
            </a:r>
            <a:r>
              <a:rPr lang="ru-RU" b="1" dirty="0"/>
              <a:t>):</a:t>
            </a:r>
            <a:endParaRPr lang="ru-RU" dirty="0"/>
          </a:p>
          <a:p>
            <a:pPr lvl="0"/>
            <a:endParaRPr lang="ru-RU" b="1" dirty="0" smtClean="0"/>
          </a:p>
          <a:p>
            <a:pPr lvl="0"/>
            <a:r>
              <a:rPr lang="ru-RU" i="1" dirty="0" smtClean="0"/>
              <a:t> </a:t>
            </a:r>
            <a:r>
              <a:rPr lang="ru-RU" b="1" dirty="0"/>
              <a:t>Положение об апелляции</a:t>
            </a:r>
            <a:r>
              <a:rPr lang="ru-RU" dirty="0"/>
              <a:t> -</a:t>
            </a:r>
            <a:r>
              <a:rPr lang="ru-RU" i="1" dirty="0"/>
              <a:t> определяет порядок подачи и рассмотрения апелляций по результатам выполненных заданий Олимпиады</a:t>
            </a:r>
            <a:r>
              <a:rPr lang="ru-RU" dirty="0"/>
              <a:t>.</a:t>
            </a:r>
          </a:p>
          <a:p>
            <a:pPr lvl="0"/>
            <a:endParaRPr lang="ru-RU" b="1" dirty="0" smtClean="0"/>
          </a:p>
          <a:p>
            <a:pPr lvl="0"/>
            <a:r>
              <a:rPr lang="ru-RU" b="1" dirty="0" smtClean="0"/>
              <a:t>Критерии </a:t>
            </a:r>
            <a:r>
              <a:rPr lang="ru-RU" b="1" dirty="0"/>
              <a:t>определения победителей и призёров</a:t>
            </a:r>
            <a:r>
              <a:rPr lang="ru-RU" i="1" dirty="0"/>
              <a:t>.</a:t>
            </a:r>
            <a:endParaRPr lang="ru-RU" dirty="0"/>
          </a:p>
          <a:p>
            <a:pPr>
              <a:spcBef>
                <a:spcPct val="20000"/>
              </a:spcBef>
              <a:buClr>
                <a:srgbClr val="FE8C2E"/>
              </a:buClr>
              <a:buSzPct val="85000"/>
              <a:buFont typeface="Wingdings" pitchFamily="2" charset="2"/>
              <a:buChar char="¢"/>
            </a:pPr>
            <a:endParaRPr lang="ru-RU" sz="2000" dirty="0">
              <a:latin typeface="Tahoma" pitchFamily="34" charset="0"/>
            </a:endParaRP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857250" y="1700213"/>
            <a:ext cx="778668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>
              <a:defRPr/>
            </a:pPr>
            <a:r>
              <a:rPr lang="ru-RU" sz="2400" b="1" dirty="0" smtClean="0">
                <a:solidFill>
                  <a:srgbClr val="CC0000"/>
                </a:solidFill>
                <a:latin typeface="+mn-lt"/>
              </a:rPr>
              <a:t>Подготовка к Олимпиаде</a:t>
            </a:r>
            <a:endParaRPr lang="ru-RU" sz="2400" b="1" dirty="0">
              <a:solidFill>
                <a:srgbClr val="CC0000"/>
              </a:solidFill>
              <a:latin typeface="+mn-lt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 bwMode="white">
          <a:xfrm>
            <a:off x="0" y="-19050"/>
            <a:ext cx="9906000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2000" b="1" kern="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Всероссийская  олимпиада по финансовой грамотности, финансовому рынку и защите прав потребителей финансовых услуг </a:t>
            </a:r>
          </a:p>
        </p:txBody>
      </p:sp>
    </p:spTree>
    <p:extLst>
      <p:ext uri="{BB962C8B-B14F-4D97-AF65-F5344CB8AC3E}">
        <p14:creationId xmlns:p14="http://schemas.microsoft.com/office/powerpoint/2010/main" val="877143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Содержимое 2"/>
          <p:cNvSpPr txBox="1">
            <a:spLocks/>
          </p:cNvSpPr>
          <p:nvPr/>
        </p:nvSpPr>
        <p:spPr bwMode="auto">
          <a:xfrm>
            <a:off x="488950" y="2349500"/>
            <a:ext cx="8393113" cy="35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ru-RU" dirty="0" smtClean="0"/>
              <a:t>Для </a:t>
            </a:r>
            <a:r>
              <a:rPr lang="ru-RU" dirty="0"/>
              <a:t>того чтобы участвовать в Олимпиаде, </a:t>
            </a:r>
            <a:r>
              <a:rPr lang="ru-RU" dirty="0" smtClean="0"/>
              <a:t>необходимо </a:t>
            </a:r>
            <a:r>
              <a:rPr lang="ru-RU" dirty="0"/>
              <a:t>пройти регистрацию на официальном сайте Олимпиады  </a:t>
            </a:r>
            <a:r>
              <a:rPr lang="en-US" u="sng" dirty="0">
                <a:hlinkClick r:id="rId2"/>
              </a:rPr>
              <a:t>www</a:t>
            </a:r>
            <a:r>
              <a:rPr lang="ru-RU" u="sng" dirty="0">
                <a:hlinkClick r:id="rId2"/>
              </a:rPr>
              <a:t>.</a:t>
            </a:r>
            <a:r>
              <a:rPr lang="en-US" u="sng" dirty="0">
                <a:hlinkClick r:id="rId2"/>
              </a:rPr>
              <a:t>fin</a:t>
            </a:r>
            <a:r>
              <a:rPr lang="ru-RU" u="sng" dirty="0">
                <a:hlinkClick r:id="rId2"/>
              </a:rPr>
              <a:t>-</a:t>
            </a:r>
            <a:r>
              <a:rPr lang="en-US" u="sng" dirty="0" err="1">
                <a:hlinkClick r:id="rId2"/>
              </a:rPr>
              <a:t>olimp</a:t>
            </a:r>
            <a:r>
              <a:rPr lang="ru-RU" u="sng" dirty="0">
                <a:hlinkClick r:id="rId2"/>
              </a:rPr>
              <a:t>.</a:t>
            </a:r>
            <a:r>
              <a:rPr lang="en-US" u="sng" dirty="0" err="1">
                <a:hlinkClick r:id="rId2"/>
              </a:rPr>
              <a:t>ru</a:t>
            </a:r>
            <a:r>
              <a:rPr lang="ru-RU" dirty="0"/>
              <a:t>, нажав на кнопку «Участвовать». После этого Вы попадаете на сайт тестирования: </a:t>
            </a:r>
            <a:r>
              <a:rPr lang="ru-RU" u="sng" dirty="0">
                <a:hlinkClick r:id="rId3"/>
              </a:rPr>
              <a:t>http://olimp-test.ru</a:t>
            </a:r>
            <a:r>
              <a:rPr lang="ru-RU" dirty="0"/>
              <a:t>.</a:t>
            </a:r>
          </a:p>
          <a:p>
            <a:endParaRPr lang="ru-RU" dirty="0" smtClean="0"/>
          </a:p>
          <a:p>
            <a:pPr>
              <a:spcBef>
                <a:spcPct val="20000"/>
              </a:spcBef>
              <a:buClr>
                <a:srgbClr val="FE8C2E"/>
              </a:buClr>
              <a:buSzPct val="85000"/>
              <a:buFont typeface="Wingdings" pitchFamily="2" charset="2"/>
              <a:buChar char="¢"/>
            </a:pPr>
            <a:endParaRPr lang="ru-RU" sz="2000" dirty="0">
              <a:latin typeface="Tahoma" pitchFamily="34" charset="0"/>
            </a:endParaRP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857250" y="1700362"/>
            <a:ext cx="778668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lvl="0" algn="ctr"/>
            <a:r>
              <a:rPr lang="ru-RU" sz="2400" b="1" dirty="0">
                <a:solidFill>
                  <a:srgbClr val="FF0000"/>
                </a:solidFill>
              </a:rPr>
              <a:t>Как зарегистрироваться?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 bwMode="white">
          <a:xfrm>
            <a:off x="0" y="-19050"/>
            <a:ext cx="9906000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2000" b="1" kern="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Всероссийская  олимпиада по финансовой грамотности, финансовому рынку и защите прав потребителей финансовых услуг </a:t>
            </a:r>
          </a:p>
        </p:txBody>
      </p:sp>
    </p:spTree>
    <p:extLst>
      <p:ext uri="{BB962C8B-B14F-4D97-AF65-F5344CB8AC3E}">
        <p14:creationId xmlns:p14="http://schemas.microsoft.com/office/powerpoint/2010/main" val="3530852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Содержимое 2"/>
          <p:cNvSpPr txBox="1">
            <a:spLocks/>
          </p:cNvSpPr>
          <p:nvPr/>
        </p:nvSpPr>
        <p:spPr bwMode="auto">
          <a:xfrm>
            <a:off x="488950" y="2349500"/>
            <a:ext cx="8393113" cy="35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ru-RU" dirty="0" smtClean="0"/>
              <a:t>После </a:t>
            </a:r>
            <a:r>
              <a:rPr lang="ru-RU" dirty="0"/>
              <a:t>этого Вы попадаете на сайт тестирования: </a:t>
            </a:r>
            <a:r>
              <a:rPr lang="ru-RU" u="sng" dirty="0">
                <a:hlinkClick r:id="rId2"/>
              </a:rPr>
              <a:t>http://olimp-test.ru</a:t>
            </a:r>
            <a:r>
              <a:rPr lang="ru-RU" dirty="0"/>
              <a:t>.</a:t>
            </a:r>
          </a:p>
          <a:p>
            <a:endParaRPr lang="ru-RU" dirty="0" smtClean="0"/>
          </a:p>
          <a:p>
            <a:pPr>
              <a:spcBef>
                <a:spcPct val="20000"/>
              </a:spcBef>
              <a:buClr>
                <a:srgbClr val="FE8C2E"/>
              </a:buClr>
              <a:buSzPct val="85000"/>
              <a:buFont typeface="Wingdings" pitchFamily="2" charset="2"/>
              <a:buChar char="¢"/>
            </a:pPr>
            <a:endParaRPr lang="ru-RU" sz="2000" dirty="0">
              <a:latin typeface="Tahoma" pitchFamily="34" charset="0"/>
            </a:endParaRP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857250" y="1700362"/>
            <a:ext cx="778668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lvl="0" algn="ctr"/>
            <a:r>
              <a:rPr lang="ru-RU" sz="2400" b="1" dirty="0">
                <a:solidFill>
                  <a:srgbClr val="FF0000"/>
                </a:solidFill>
              </a:rPr>
              <a:t>Как зарегистрироваться?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 bwMode="white">
          <a:xfrm>
            <a:off x="0" y="-19050"/>
            <a:ext cx="9906000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2000" b="1" kern="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Всероссийская  олимпиада по финансовой грамотности, финансовому рынку и защите прав потребителей финансовых услуг 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64768" y="3297786"/>
            <a:ext cx="4392488" cy="27453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1881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Содержимое 2"/>
          <p:cNvSpPr txBox="1">
            <a:spLocks/>
          </p:cNvSpPr>
          <p:nvPr/>
        </p:nvSpPr>
        <p:spPr bwMode="auto">
          <a:xfrm>
            <a:off x="488950" y="2349500"/>
            <a:ext cx="8393113" cy="35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dirty="0" smtClean="0"/>
          </a:p>
          <a:p>
            <a:r>
              <a:rPr lang="ru-RU" dirty="0" smtClean="0"/>
              <a:t>Регистрация </a:t>
            </a:r>
            <a:r>
              <a:rPr lang="ru-RU" dirty="0"/>
              <a:t>производится индивидуально каждым учащимся.</a:t>
            </a:r>
          </a:p>
          <a:p>
            <a:endParaRPr lang="ru-RU" dirty="0" smtClean="0"/>
          </a:p>
          <a:p>
            <a:r>
              <a:rPr lang="ru-RU" dirty="0" smtClean="0"/>
              <a:t>Если учащийся является </a:t>
            </a:r>
            <a:r>
              <a:rPr lang="ru-RU" dirty="0"/>
              <a:t>победителем/призером прошлого года, это дает </a:t>
            </a:r>
            <a:r>
              <a:rPr lang="ru-RU" dirty="0" smtClean="0"/>
              <a:t>ему </a:t>
            </a:r>
            <a:r>
              <a:rPr lang="ru-RU" dirty="0"/>
              <a:t>право участия сразу в заключительном этапе, при этом </a:t>
            </a:r>
            <a:r>
              <a:rPr lang="ru-RU" dirty="0" smtClean="0"/>
              <a:t>ему </a:t>
            </a:r>
            <a:r>
              <a:rPr lang="ru-RU" dirty="0"/>
              <a:t>также нужно обязательно зарегистрироваться на олимпиаду в указанные сроки.</a:t>
            </a:r>
          </a:p>
          <a:p>
            <a:endParaRPr lang="ru-RU" dirty="0" smtClean="0"/>
          </a:p>
          <a:p>
            <a:r>
              <a:rPr lang="ru-RU" dirty="0" smtClean="0"/>
              <a:t>Помните</a:t>
            </a:r>
            <a:r>
              <a:rPr lang="ru-RU" dirty="0"/>
              <a:t>, что к участию в олимпиаде будут допущены только участники, успешно завершившие регистрацию в установленные сроки.</a:t>
            </a:r>
          </a:p>
          <a:p>
            <a:pPr>
              <a:spcBef>
                <a:spcPct val="20000"/>
              </a:spcBef>
              <a:buClr>
                <a:srgbClr val="FE8C2E"/>
              </a:buClr>
              <a:buSzPct val="85000"/>
              <a:buFont typeface="Wingdings" pitchFamily="2" charset="2"/>
              <a:buChar char="¢"/>
            </a:pPr>
            <a:endParaRPr lang="ru-RU" sz="2000" dirty="0">
              <a:latin typeface="Tahoma" pitchFamily="34" charset="0"/>
            </a:endParaRP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857250" y="1700362"/>
            <a:ext cx="778668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lvl="0" algn="ctr"/>
            <a:r>
              <a:rPr lang="ru-RU" sz="2400" b="1" dirty="0">
                <a:solidFill>
                  <a:srgbClr val="FF0000"/>
                </a:solidFill>
              </a:rPr>
              <a:t>Как зарегистрироваться?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 bwMode="white">
          <a:xfrm>
            <a:off x="0" y="-19050"/>
            <a:ext cx="9906000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2000" b="1" kern="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Всероссийская  олимпиада по финансовой грамотности, финансовому рынку и защите прав потребителей финансовых услуг </a:t>
            </a:r>
          </a:p>
        </p:txBody>
      </p:sp>
    </p:spTree>
    <p:extLst>
      <p:ext uri="{BB962C8B-B14F-4D97-AF65-F5344CB8AC3E}">
        <p14:creationId xmlns:p14="http://schemas.microsoft.com/office/powerpoint/2010/main" val="3096547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Содержимое 2"/>
          <p:cNvSpPr txBox="1">
            <a:spLocks/>
          </p:cNvSpPr>
          <p:nvPr/>
        </p:nvSpPr>
        <p:spPr bwMode="auto">
          <a:xfrm>
            <a:off x="488950" y="2349500"/>
            <a:ext cx="8393113" cy="35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sz="2000" b="1" dirty="0"/>
          </a:p>
          <a:p>
            <a:r>
              <a:rPr lang="ru-RU" sz="2000" dirty="0">
                <a:latin typeface="Tahoma" pitchFamily="34" charset="0"/>
              </a:rPr>
              <a:t>	</a:t>
            </a:r>
            <a:r>
              <a:rPr lang="ru-RU" i="1" dirty="0"/>
              <a:t>Обратите внимание — к участию в третьем этапе олимпиады НЕ допускаются школьники, загрузившие при регистрации некорректные документы в качестве справки из образовательного учреждения и/или согласия на обработку персональных данных и публикацию работ, независимо от результата участия в отборочных этапах.</a:t>
            </a:r>
            <a:endParaRPr lang="ru-RU" dirty="0"/>
          </a:p>
          <a:p>
            <a:pPr>
              <a:spcBef>
                <a:spcPct val="20000"/>
              </a:spcBef>
              <a:buClr>
                <a:srgbClr val="FE8C2E"/>
              </a:buClr>
              <a:buSzPct val="85000"/>
              <a:buFont typeface="Wingdings" pitchFamily="2" charset="2"/>
              <a:buChar char="¢"/>
            </a:pPr>
            <a:endParaRPr lang="ru-RU" sz="2000" dirty="0">
              <a:latin typeface="Tahoma" pitchFamily="34" charset="0"/>
            </a:endParaRP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857250" y="1700213"/>
            <a:ext cx="778668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>
              <a:defRPr/>
            </a:pPr>
            <a:r>
              <a:rPr lang="ru-RU" sz="2400" b="1" dirty="0" smtClean="0">
                <a:solidFill>
                  <a:srgbClr val="CC0000"/>
                </a:solidFill>
                <a:latin typeface="+mn-lt"/>
              </a:rPr>
              <a:t>Регистрация</a:t>
            </a:r>
            <a:endParaRPr lang="ru-RU" sz="2400" b="1" dirty="0">
              <a:solidFill>
                <a:srgbClr val="CC0000"/>
              </a:solidFill>
              <a:latin typeface="+mn-lt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 bwMode="white">
          <a:xfrm>
            <a:off x="0" y="-19050"/>
            <a:ext cx="9906000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2000" b="1" kern="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Всероссийская  олимпиада по финансовой грамотности, финансовому рынку и защите прав потребителей финансовых услуг </a:t>
            </a:r>
          </a:p>
        </p:txBody>
      </p:sp>
    </p:spTree>
    <p:extLst>
      <p:ext uri="{BB962C8B-B14F-4D97-AF65-F5344CB8AC3E}">
        <p14:creationId xmlns:p14="http://schemas.microsoft.com/office/powerpoint/2010/main" val="4166626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1" name="Picture 39" descr="http://www.olimpiadaifru.ru/public/admin/2012/cber_vr.pn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25700" y="1928019"/>
            <a:ext cx="4559300" cy="120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352550" y="1268413"/>
            <a:ext cx="7129463" cy="576262"/>
          </a:xfrm>
        </p:spPr>
        <p:txBody>
          <a:bodyPr/>
          <a:lstStyle/>
          <a:p>
            <a:pPr eaLnBrk="1" hangingPunct="1">
              <a:defRPr/>
            </a:pPr>
            <a:r>
              <a:rPr lang="ru-RU" altLang="ru-RU" sz="2400" kern="1200" dirty="0" smtClean="0">
                <a:solidFill>
                  <a:srgbClr val="CC0000"/>
                </a:solidFill>
                <a:latin typeface="+mn-lt"/>
                <a:ea typeface="+mn-ea"/>
                <a:cs typeface="+mn-cs"/>
              </a:rPr>
              <a:t>Партнеры Олимпиады:</a:t>
            </a:r>
            <a:endParaRPr lang="ru-RU" altLang="ru-RU" sz="2400" kern="1200" dirty="0">
              <a:solidFill>
                <a:srgbClr val="CC0000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 bwMode="white">
          <a:xfrm>
            <a:off x="0" y="-19050"/>
            <a:ext cx="9906000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2000" b="1" kern="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Всероссийская  олимпиада по финансовой грамотности, финансовому рынку и защите прав потребителей финансовых услуг </a:t>
            </a:r>
          </a:p>
          <a:p>
            <a:pPr algn="ctr">
              <a:defRPr/>
            </a:pPr>
            <a:r>
              <a:rPr lang="ru-RU" sz="2000" b="1" kern="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для старшеклассников </a:t>
            </a:r>
          </a:p>
        </p:txBody>
      </p:sp>
      <p:pic>
        <p:nvPicPr>
          <p:cNvPr id="53274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76536" y="3429000"/>
            <a:ext cx="2028825" cy="65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4" descr="http://www.naai.ru/upload/iblock/38d/38dc43f37e925d7eff66b7a72407a8a7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36976" y="3429000"/>
            <a:ext cx="3384376" cy="102686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Содержимое 2"/>
          <p:cNvSpPr txBox="1">
            <a:spLocks/>
          </p:cNvSpPr>
          <p:nvPr/>
        </p:nvSpPr>
        <p:spPr bwMode="auto">
          <a:xfrm>
            <a:off x="488950" y="2349500"/>
            <a:ext cx="8393113" cy="35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sz="2000" b="1" dirty="0"/>
          </a:p>
          <a:p>
            <a:r>
              <a:rPr lang="ru-RU" sz="2000" dirty="0">
                <a:latin typeface="Tahoma" pitchFamily="34" charset="0"/>
              </a:rPr>
              <a:t>	</a:t>
            </a:r>
            <a:r>
              <a:rPr lang="ru-RU" dirty="0"/>
              <a:t>В период регистрации проводятся опросы участников, рассылается  информация об организаторах Олимпиады вместе с полезными ссылками по защите прав потребителей, по вопросам финансовой грамотности. </a:t>
            </a:r>
            <a:r>
              <a:rPr lang="ru-RU" dirty="0" smtClean="0"/>
              <a:t>Мы просим ребят ознакомить </a:t>
            </a:r>
            <a:r>
              <a:rPr lang="ru-RU" dirty="0"/>
              <a:t>с этими материалами своих педагогов, одноклассников, родных и знакомых.</a:t>
            </a:r>
          </a:p>
          <a:p>
            <a:pPr>
              <a:spcBef>
                <a:spcPct val="20000"/>
              </a:spcBef>
              <a:buClr>
                <a:srgbClr val="FE8C2E"/>
              </a:buClr>
              <a:buSzPct val="85000"/>
              <a:buFont typeface="Wingdings" pitchFamily="2" charset="2"/>
              <a:buChar char="¢"/>
            </a:pPr>
            <a:endParaRPr lang="ru-RU" sz="2000" dirty="0">
              <a:latin typeface="Tahoma" pitchFamily="34" charset="0"/>
            </a:endParaRP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857250" y="1700213"/>
            <a:ext cx="778668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>
              <a:defRPr/>
            </a:pPr>
            <a:r>
              <a:rPr lang="ru-RU" sz="2400" b="1" dirty="0" smtClean="0">
                <a:solidFill>
                  <a:srgbClr val="CC0000"/>
                </a:solidFill>
                <a:latin typeface="+mn-lt"/>
              </a:rPr>
              <a:t>Регистрация</a:t>
            </a:r>
            <a:endParaRPr lang="ru-RU" sz="2400" b="1" dirty="0">
              <a:solidFill>
                <a:srgbClr val="CC0000"/>
              </a:solidFill>
              <a:latin typeface="+mn-lt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 bwMode="white">
          <a:xfrm>
            <a:off x="0" y="-19050"/>
            <a:ext cx="9906000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2000" b="1" kern="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Всероссийская  олимпиада по финансовой грамотности, финансовому рынку и защите прав потребителей финансовых услуг </a:t>
            </a:r>
          </a:p>
        </p:txBody>
      </p:sp>
    </p:spTree>
    <p:extLst>
      <p:ext uri="{BB962C8B-B14F-4D97-AF65-F5344CB8AC3E}">
        <p14:creationId xmlns:p14="http://schemas.microsoft.com/office/powerpoint/2010/main" val="3427119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Содержимое 2"/>
          <p:cNvSpPr txBox="1">
            <a:spLocks/>
          </p:cNvSpPr>
          <p:nvPr/>
        </p:nvSpPr>
        <p:spPr bwMode="auto">
          <a:xfrm>
            <a:off x="488950" y="2349500"/>
            <a:ext cx="8393113" cy="35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ru-RU" sz="2000" dirty="0">
                <a:latin typeface="Tahoma" pitchFamily="34" charset="0"/>
              </a:rPr>
              <a:t>	</a:t>
            </a:r>
            <a:r>
              <a:rPr lang="ru-RU" dirty="0"/>
              <a:t>В этот же период </a:t>
            </a:r>
            <a:r>
              <a:rPr lang="ru-RU" dirty="0" smtClean="0"/>
              <a:t>ребята получат </a:t>
            </a:r>
            <a:r>
              <a:rPr lang="ru-RU" dirty="0"/>
              <a:t>через Личный кабинет ссылки на </a:t>
            </a:r>
            <a:r>
              <a:rPr lang="ru-RU" dirty="0" err="1"/>
              <a:t>вебинары</a:t>
            </a:r>
            <a:r>
              <a:rPr lang="ru-RU" dirty="0"/>
              <a:t>: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dirty="0" err="1"/>
              <a:t>Вебинар</a:t>
            </a:r>
            <a:r>
              <a:rPr lang="ru-RU" dirty="0"/>
              <a:t> для учителей и методистов по участию школьников в Олимпиаде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dirty="0" err="1"/>
              <a:t>Вебинар</a:t>
            </a:r>
            <a:r>
              <a:rPr lang="ru-RU" dirty="0"/>
              <a:t> для школьников по их участию в Олимпиаде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dirty="0" err="1"/>
              <a:t>Вебинары</a:t>
            </a:r>
            <a:r>
              <a:rPr lang="ru-RU" dirty="0"/>
              <a:t> для учителей, методистов и школьников по программе Олимпиады</a:t>
            </a:r>
          </a:p>
          <a:p>
            <a:r>
              <a:rPr lang="ru-RU" dirty="0"/>
              <a:t>В режиме </a:t>
            </a:r>
            <a:r>
              <a:rPr lang="ru-RU" dirty="0" err="1"/>
              <a:t>on-line</a:t>
            </a:r>
            <a:r>
              <a:rPr lang="ru-RU" dirty="0"/>
              <a:t> и через личный кабинет </a:t>
            </a:r>
            <a:r>
              <a:rPr lang="ru-RU" dirty="0" smtClean="0"/>
              <a:t>можно </a:t>
            </a:r>
            <a:r>
              <a:rPr lang="ru-RU" dirty="0"/>
              <a:t>задать вопросы по подготовке ко всем этапам Олимпиады, вопросы по программе, по использованию литературы и Интернет - источников. </a:t>
            </a:r>
          </a:p>
          <a:p>
            <a:pPr>
              <a:spcBef>
                <a:spcPct val="20000"/>
              </a:spcBef>
              <a:buClr>
                <a:srgbClr val="FE8C2E"/>
              </a:buClr>
              <a:buSzPct val="85000"/>
              <a:buFont typeface="Wingdings" pitchFamily="2" charset="2"/>
              <a:buChar char="¢"/>
            </a:pPr>
            <a:endParaRPr lang="ru-RU" sz="2000" dirty="0">
              <a:latin typeface="Tahoma" pitchFamily="34" charset="0"/>
            </a:endParaRP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857250" y="1700213"/>
            <a:ext cx="778668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>
              <a:defRPr/>
            </a:pPr>
            <a:r>
              <a:rPr lang="ru-RU" sz="2400" b="1" dirty="0" smtClean="0">
                <a:solidFill>
                  <a:srgbClr val="CC0000"/>
                </a:solidFill>
                <a:latin typeface="+mn-lt"/>
              </a:rPr>
              <a:t>Регистрация</a:t>
            </a:r>
            <a:endParaRPr lang="ru-RU" sz="2400" b="1" dirty="0">
              <a:solidFill>
                <a:srgbClr val="CC0000"/>
              </a:solidFill>
              <a:latin typeface="+mn-lt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 bwMode="white">
          <a:xfrm>
            <a:off x="0" y="-19050"/>
            <a:ext cx="9906000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2000" b="1" kern="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Всероссийская  олимпиада по финансовой грамотности, финансовому рынку и защите прав потребителей финансовых услуг </a:t>
            </a:r>
          </a:p>
        </p:txBody>
      </p:sp>
    </p:spTree>
    <p:extLst>
      <p:ext uri="{BB962C8B-B14F-4D97-AF65-F5344CB8AC3E}">
        <p14:creationId xmlns:p14="http://schemas.microsoft.com/office/powerpoint/2010/main" val="767455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Содержимое 2"/>
          <p:cNvSpPr txBox="1">
            <a:spLocks/>
          </p:cNvSpPr>
          <p:nvPr/>
        </p:nvSpPr>
        <p:spPr bwMode="auto">
          <a:xfrm>
            <a:off x="488950" y="2349500"/>
            <a:ext cx="8393113" cy="35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ru-RU" sz="2000" dirty="0">
                <a:latin typeface="Tahoma" pitchFamily="34" charset="0"/>
              </a:rPr>
              <a:t>	</a:t>
            </a:r>
            <a:r>
              <a:rPr lang="ru-RU" b="1" dirty="0"/>
              <a:t>В разделе Учебно-методические материалы (</a:t>
            </a:r>
            <a:r>
              <a:rPr lang="ru-RU" b="1" u="sng" dirty="0">
                <a:hlinkClick r:id="rId2"/>
              </a:rPr>
              <a:t>http://www.fin-olimp.ru/o-proekte/materials/</a:t>
            </a:r>
            <a:r>
              <a:rPr lang="ru-RU" b="1" dirty="0"/>
              <a:t>) </a:t>
            </a:r>
            <a:endParaRPr lang="ru-RU" b="1" dirty="0" smtClean="0"/>
          </a:p>
          <a:p>
            <a:endParaRPr lang="ru-RU" b="1" dirty="0"/>
          </a:p>
          <a:p>
            <a:r>
              <a:rPr lang="ru-RU" b="1" dirty="0" smtClean="0"/>
              <a:t>необходимо</a:t>
            </a:r>
            <a:r>
              <a:rPr lang="ru-RU" b="1" dirty="0"/>
              <a:t>:</a:t>
            </a:r>
            <a:endParaRPr lang="ru-RU" dirty="0"/>
          </a:p>
          <a:p>
            <a:pPr lvl="0"/>
            <a:endParaRPr lang="ru-RU" dirty="0" smtClean="0">
              <a:hlinkClick r:id="rId3"/>
            </a:endParaRPr>
          </a:p>
          <a:p>
            <a:pPr lvl="0"/>
            <a:r>
              <a:rPr lang="ru-RU" dirty="0" smtClean="0">
                <a:hlinkClick r:id="rId3"/>
              </a:rPr>
              <a:t>Изучить </a:t>
            </a:r>
            <a:r>
              <a:rPr lang="ru-RU" dirty="0">
                <a:hlinkClick r:id="rId3"/>
              </a:rPr>
              <a:t>тематическую Программу Олимпиады</a:t>
            </a:r>
            <a:r>
              <a:rPr lang="ru-RU" dirty="0"/>
              <a:t>.</a:t>
            </a:r>
          </a:p>
          <a:p>
            <a:pPr lvl="0"/>
            <a:endParaRPr lang="ru-RU" dirty="0" smtClean="0">
              <a:hlinkClick r:id="rId4"/>
            </a:endParaRPr>
          </a:p>
          <a:p>
            <a:pPr lvl="0"/>
            <a:r>
              <a:rPr lang="ru-RU" dirty="0" smtClean="0">
                <a:hlinkClick r:id="rId4"/>
              </a:rPr>
              <a:t>Ознакомиться со списком литератур</a:t>
            </a:r>
            <a:r>
              <a:rPr lang="ru-RU" dirty="0" smtClean="0">
                <a:hlinkClick r:id="rId5"/>
              </a:rPr>
              <a:t>ы, рекомендованной</a:t>
            </a:r>
            <a:r>
              <a:rPr lang="ru-RU" dirty="0" smtClean="0">
                <a:hlinkClick r:id="rId4"/>
              </a:rPr>
              <a:t> для подготовки к Олимпиаде</a:t>
            </a:r>
            <a:r>
              <a:rPr lang="ru-RU" dirty="0" smtClean="0"/>
              <a:t>. </a:t>
            </a:r>
          </a:p>
          <a:p>
            <a:pPr>
              <a:spcBef>
                <a:spcPct val="20000"/>
              </a:spcBef>
              <a:buClr>
                <a:srgbClr val="FE8C2E"/>
              </a:buClr>
              <a:buSzPct val="85000"/>
              <a:buFont typeface="Wingdings" pitchFamily="2" charset="2"/>
              <a:buChar char="¢"/>
            </a:pPr>
            <a:endParaRPr lang="ru-RU" sz="2000" dirty="0">
              <a:latin typeface="Tahoma" pitchFamily="34" charset="0"/>
            </a:endParaRP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857250" y="1700213"/>
            <a:ext cx="778668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>
              <a:defRPr/>
            </a:pPr>
            <a:r>
              <a:rPr lang="ru-RU" sz="2400" b="1" dirty="0" smtClean="0">
                <a:solidFill>
                  <a:srgbClr val="CC0000"/>
                </a:solidFill>
                <a:latin typeface="+mn-lt"/>
              </a:rPr>
              <a:t>Подготовка к Олимпиаде</a:t>
            </a:r>
            <a:endParaRPr lang="ru-RU" sz="2400" b="1" dirty="0">
              <a:solidFill>
                <a:srgbClr val="CC0000"/>
              </a:solidFill>
              <a:latin typeface="+mn-lt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 bwMode="white">
          <a:xfrm>
            <a:off x="0" y="-19050"/>
            <a:ext cx="9906000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2000" b="1" kern="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Всероссийская  олимпиада по финансовой грамотности, финансовому рынку и защите прав потребителей финансовых услуг </a:t>
            </a:r>
          </a:p>
        </p:txBody>
      </p:sp>
    </p:spTree>
    <p:extLst>
      <p:ext uri="{BB962C8B-B14F-4D97-AF65-F5344CB8AC3E}">
        <p14:creationId xmlns:p14="http://schemas.microsoft.com/office/powerpoint/2010/main" val="3272804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 txBox="1">
            <a:spLocks/>
          </p:cNvSpPr>
          <p:nvPr/>
        </p:nvSpPr>
        <p:spPr>
          <a:xfrm>
            <a:off x="642938" y="2349500"/>
            <a:ext cx="8393112" cy="3500438"/>
          </a:xfrm>
          <a:prstGeom prst="rect">
            <a:avLst/>
          </a:prstGeo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ru-RU" b="1" dirty="0" smtClean="0"/>
              <a:t>Личный </a:t>
            </a:r>
            <a:r>
              <a:rPr lang="ru-RU" b="1" dirty="0"/>
              <a:t>финансовый план</a:t>
            </a: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ru-RU" b="1" dirty="0"/>
              <a:t>Инвестирование</a:t>
            </a: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ru-RU" b="1" dirty="0"/>
              <a:t>Кредитование</a:t>
            </a: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ru-RU" b="1" dirty="0" smtClean="0"/>
              <a:t>Выбор </a:t>
            </a:r>
            <a:r>
              <a:rPr lang="ru-RU" b="1" dirty="0"/>
              <a:t>финансовых посредников</a:t>
            </a: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ru-RU" b="1" dirty="0"/>
              <a:t>Банки и банковские продукты</a:t>
            </a: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ru-RU" b="1" dirty="0"/>
              <a:t>Безналичные переводы и платежи</a:t>
            </a: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ru-RU" b="1" dirty="0" err="1" smtClean="0"/>
              <a:t>Микрофинансовая</a:t>
            </a:r>
            <a:r>
              <a:rPr lang="ru-RU" b="1" dirty="0" smtClean="0"/>
              <a:t> </a:t>
            </a:r>
            <a:r>
              <a:rPr lang="ru-RU" b="1" dirty="0"/>
              <a:t>деятельность</a:t>
            </a: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ru-RU" b="1" dirty="0" smtClean="0"/>
              <a:t>Страхование</a:t>
            </a: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ru-RU" b="1" dirty="0" smtClean="0"/>
              <a:t>Пенсии</a:t>
            </a:r>
            <a:endParaRPr lang="ru-RU" b="1" dirty="0"/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ru-RU" b="1" dirty="0" smtClean="0"/>
              <a:t>Налоги</a:t>
            </a: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ru-RU" b="1" dirty="0" smtClean="0"/>
              <a:t>Цифровая экономика</a:t>
            </a:r>
            <a:endParaRPr lang="ru-RU" b="1" dirty="0"/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ru-RU" b="1" dirty="0" smtClean="0"/>
              <a:t>Мошенничество </a:t>
            </a:r>
            <a:r>
              <a:rPr lang="ru-RU" b="1" dirty="0"/>
              <a:t>на финансовых рынках</a:t>
            </a: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ru-RU" b="1" dirty="0" smtClean="0"/>
              <a:t>Защита </a:t>
            </a:r>
            <a:r>
              <a:rPr lang="ru-RU" b="1" dirty="0"/>
              <a:t>прав потребителей финансовых услуг</a:t>
            </a:r>
          </a:p>
          <a:p>
            <a:pPr>
              <a:defRPr/>
            </a:pPr>
            <a:endParaRPr lang="ru-RU" sz="2000" b="1" dirty="0"/>
          </a:p>
          <a:p>
            <a:pPr>
              <a:defRPr/>
            </a:pPr>
            <a:endParaRPr lang="ru-RU" sz="2000" dirty="0" smtClean="0"/>
          </a:p>
          <a:p>
            <a:pPr>
              <a:defRPr/>
            </a:pPr>
            <a:endParaRPr lang="ru-RU" sz="2000" dirty="0"/>
          </a:p>
          <a:p>
            <a:pPr>
              <a:defRPr/>
            </a:pPr>
            <a:endParaRPr lang="ru-RU" sz="2000" dirty="0"/>
          </a:p>
          <a:p>
            <a:pPr>
              <a:defRPr/>
            </a:pPr>
            <a:endParaRPr lang="ru-RU" sz="2000" b="1" dirty="0"/>
          </a:p>
          <a:p>
            <a:pPr marL="342900" indent="-342900">
              <a:spcBef>
                <a:spcPct val="20000"/>
              </a:spcBef>
              <a:buClr>
                <a:srgbClr val="FE8C2E"/>
              </a:buClr>
              <a:buSzPct val="85000"/>
              <a:buFont typeface="Wingdings" pitchFamily="2" charset="2"/>
              <a:buChar char="¢"/>
              <a:defRPr/>
            </a:pPr>
            <a:endParaRPr lang="ru-RU" sz="2000" kern="0" dirty="0">
              <a:latin typeface="+mn-lt"/>
            </a:endParaRP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857250" y="1700213"/>
            <a:ext cx="778668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>
              <a:defRPr/>
            </a:pPr>
            <a:r>
              <a:rPr lang="ru-RU" sz="2400" b="1" dirty="0">
                <a:solidFill>
                  <a:srgbClr val="CC0000"/>
                </a:solidFill>
                <a:latin typeface="+mn-lt"/>
              </a:rPr>
              <a:t>Программа Олимпиады</a:t>
            </a:r>
          </a:p>
        </p:txBody>
      </p:sp>
      <p:sp>
        <p:nvSpPr>
          <p:cNvPr id="6" name="Заголовок 1"/>
          <p:cNvSpPr txBox="1">
            <a:spLocks/>
          </p:cNvSpPr>
          <p:nvPr/>
        </p:nvSpPr>
        <p:spPr bwMode="white">
          <a:xfrm>
            <a:off x="0" y="-19050"/>
            <a:ext cx="9906000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2000" b="1" kern="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Всероссийская  олимпиада по финансовой грамотности, финансовому рынку и защите прав потребителей финансовых услуг </a:t>
            </a:r>
          </a:p>
        </p:txBody>
      </p:sp>
    </p:spTree>
    <p:extLst>
      <p:ext uri="{BB962C8B-B14F-4D97-AF65-F5344CB8AC3E}">
        <p14:creationId xmlns:p14="http://schemas.microsoft.com/office/powerpoint/2010/main" val="3454361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 txBox="1">
            <a:spLocks/>
          </p:cNvSpPr>
          <p:nvPr/>
        </p:nvSpPr>
        <p:spPr>
          <a:xfrm>
            <a:off x="632520" y="2132856"/>
            <a:ext cx="8393112" cy="3500438"/>
          </a:xfrm>
          <a:prstGeom prst="rect">
            <a:avLst/>
          </a:prstGeom>
        </p:spPr>
        <p:txBody>
          <a:bodyPr/>
          <a:lstStyle/>
          <a:p>
            <a:pPr lvl="0"/>
            <a:endParaRPr lang="ru-RU" dirty="0" smtClean="0"/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Брехова Ю., </a:t>
            </a:r>
            <a:r>
              <a:rPr lang="ru-RU" dirty="0" err="1" smtClean="0"/>
              <a:t>Алмосов</a:t>
            </a:r>
            <a:r>
              <a:rPr lang="ru-RU" dirty="0" smtClean="0"/>
              <a:t> А., </a:t>
            </a:r>
            <a:r>
              <a:rPr lang="ru-RU" dirty="0" err="1" smtClean="0"/>
              <a:t>Завьялов</a:t>
            </a:r>
            <a:r>
              <a:rPr lang="ru-RU" dirty="0" smtClean="0"/>
              <a:t> Д. Финансовая грамотность: материалы для учащихся 10–11 </a:t>
            </a:r>
            <a:r>
              <a:rPr lang="ru-RU" dirty="0" err="1" smtClean="0"/>
              <a:t>кл</a:t>
            </a:r>
            <a:r>
              <a:rPr lang="ru-RU" dirty="0" smtClean="0"/>
              <a:t>. – М.: ВИТА-ПРЕСС, 2014 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Брехова Ю., </a:t>
            </a:r>
            <a:r>
              <a:rPr lang="ru-RU" dirty="0" err="1" smtClean="0"/>
              <a:t>Алмосов</a:t>
            </a:r>
            <a:r>
              <a:rPr lang="ru-RU" dirty="0" smtClean="0"/>
              <a:t> А., </a:t>
            </a:r>
            <a:r>
              <a:rPr lang="ru-RU" dirty="0" err="1" smtClean="0"/>
              <a:t>Завьялов</a:t>
            </a:r>
            <a:r>
              <a:rPr lang="ru-RU" dirty="0" smtClean="0"/>
              <a:t> Д. Финансовая грамотность: контрольные измерительные материалы. – М.: ВИТА-ПРЕСС, 2014 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Канторович Г.Г. Финансовая грамотность: материалы для учащихся. 10, 11 классы, математический профиль. М. ВИТА-ПРЕСС, 2015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Канторович Г.Г. Финансовая грамотность: контрольные измерительные материалы. 10, 11 классы, математический профиль. М. ВИТА-ПРЕСС 2015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Киреев А.П. Финансовая грамотность: материалы для учащихся.— М.: ВИТА-ПРЕСС, 2016 </a:t>
            </a:r>
          </a:p>
          <a:p>
            <a:pPr>
              <a:buFont typeface="Arial" pitchFamily="34" charset="0"/>
              <a:buChar char="•"/>
            </a:pPr>
            <a:r>
              <a:rPr lang="ru-RU" dirty="0" err="1" smtClean="0"/>
              <a:t>Лавренова</a:t>
            </a:r>
            <a:r>
              <a:rPr lang="ru-RU" dirty="0" smtClean="0"/>
              <a:t> Е.Б. Финансовая грамотность: контрольные измерительные материалы. 10, 11 классы, экономический профиль. М.: ВИТА-ПРЕСС, 2014</a:t>
            </a:r>
          </a:p>
          <a:p>
            <a:pPr>
              <a:defRPr/>
            </a:pPr>
            <a:endParaRPr lang="ru-RU" sz="2000" dirty="0" smtClean="0"/>
          </a:p>
          <a:p>
            <a:pPr>
              <a:defRPr/>
            </a:pPr>
            <a:endParaRPr lang="ru-RU" sz="2000" dirty="0"/>
          </a:p>
          <a:p>
            <a:pPr>
              <a:defRPr/>
            </a:pPr>
            <a:endParaRPr lang="ru-RU" sz="2000" dirty="0"/>
          </a:p>
          <a:p>
            <a:pPr>
              <a:defRPr/>
            </a:pPr>
            <a:endParaRPr lang="ru-RU" sz="2000" b="1" dirty="0"/>
          </a:p>
          <a:p>
            <a:pPr marL="342900" indent="-342900">
              <a:spcBef>
                <a:spcPct val="20000"/>
              </a:spcBef>
              <a:buClr>
                <a:srgbClr val="FE8C2E"/>
              </a:buClr>
              <a:buSzPct val="85000"/>
              <a:buFont typeface="Wingdings" pitchFamily="2" charset="2"/>
              <a:buChar char="¢"/>
              <a:defRPr/>
            </a:pPr>
            <a:endParaRPr lang="ru-RU" sz="2000" kern="0" dirty="0">
              <a:latin typeface="+mn-lt"/>
            </a:endParaRP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857250" y="1700213"/>
            <a:ext cx="778668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>
              <a:defRPr/>
            </a:pPr>
            <a:r>
              <a:rPr lang="ru-RU" sz="2400" b="1" dirty="0" smtClean="0">
                <a:solidFill>
                  <a:srgbClr val="CC0000"/>
                </a:solidFill>
                <a:latin typeface="+mn-lt"/>
              </a:rPr>
              <a:t>Литература</a:t>
            </a:r>
            <a:endParaRPr lang="ru-RU" sz="2400" b="1" dirty="0">
              <a:solidFill>
                <a:srgbClr val="CC0000"/>
              </a:solidFill>
              <a:latin typeface="+mn-lt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 bwMode="white">
          <a:xfrm>
            <a:off x="0" y="-19050"/>
            <a:ext cx="9906000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2000" b="1" kern="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Всероссийская  олимпиада по финансовой грамотности, финансовому рынку и защите прав потребителей финансовых услуг </a:t>
            </a:r>
          </a:p>
        </p:txBody>
      </p:sp>
    </p:spTree>
    <p:extLst>
      <p:ext uri="{BB962C8B-B14F-4D97-AF65-F5344CB8AC3E}">
        <p14:creationId xmlns:p14="http://schemas.microsoft.com/office/powerpoint/2010/main" val="704650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 txBox="1">
            <a:spLocks/>
          </p:cNvSpPr>
          <p:nvPr/>
        </p:nvSpPr>
        <p:spPr>
          <a:xfrm>
            <a:off x="632520" y="2132856"/>
            <a:ext cx="8393112" cy="3500438"/>
          </a:xfrm>
          <a:prstGeom prst="rect">
            <a:avLst/>
          </a:prstGeom>
        </p:spPr>
        <p:txBody>
          <a:bodyPr/>
          <a:lstStyle/>
          <a:p>
            <a:pPr lvl="0"/>
            <a:endParaRPr lang="ru-RU" dirty="0" smtClean="0"/>
          </a:p>
          <a:p>
            <a:pPr>
              <a:buFont typeface="Arial" pitchFamily="34" charset="0"/>
              <a:buChar char="•"/>
            </a:pPr>
            <a:r>
              <a:rPr lang="ru-RU" b="1" dirty="0" smtClean="0"/>
              <a:t> </a:t>
            </a:r>
            <a:r>
              <a:rPr lang="ru-RU" dirty="0" smtClean="0"/>
              <a:t>Гражданский кодекс Российской Федерации статьи  12, 49, 53, 128, 146, 160, 163, 166, 169, 170, 179, 182, 184, 186, 212, 235, 245, 329, 421. 422, 432, 435, 573, 1012 </a:t>
            </a:r>
          </a:p>
          <a:p>
            <a:pPr lvl="0"/>
            <a:r>
              <a:rPr lang="ru-RU" dirty="0" smtClean="0"/>
              <a:t>Гражданский кодекс Российской Федерации, глава 48.Страхование.</a:t>
            </a:r>
          </a:p>
          <a:p>
            <a:pPr lvl="0">
              <a:buFont typeface="Arial" pitchFamily="34" charset="0"/>
              <a:buChar char="•"/>
            </a:pPr>
            <a:r>
              <a:rPr lang="ru-RU" dirty="0" smtClean="0"/>
              <a:t>Кодекс Российской Федерации об административных правонарушениях от 30.12.2001 № 195-ФЗ</a:t>
            </a:r>
          </a:p>
          <a:p>
            <a:pPr lvl="0">
              <a:buFont typeface="Arial" pitchFamily="34" charset="0"/>
              <a:buChar char="•"/>
            </a:pPr>
            <a:r>
              <a:rPr lang="ru-RU" dirty="0" smtClean="0"/>
              <a:t>Федеральный закон от 02.12.1990 № 395-1 «О банках и банковской деятельности»</a:t>
            </a:r>
          </a:p>
          <a:p>
            <a:pPr lvl="0">
              <a:buFont typeface="Arial" pitchFamily="34" charset="0"/>
              <a:buChar char="•"/>
            </a:pPr>
            <a:r>
              <a:rPr lang="ru-RU" dirty="0" smtClean="0"/>
              <a:t>Закон РФ от 7 февраля 1992 г. N 2300-I "О защите прав потребителей"</a:t>
            </a:r>
          </a:p>
          <a:p>
            <a:pPr lvl="0">
              <a:buFont typeface="Arial" pitchFamily="34" charset="0"/>
              <a:buChar char="•"/>
            </a:pPr>
            <a:r>
              <a:rPr lang="ru-RU" dirty="0" smtClean="0"/>
              <a:t>Закон РФ от 27.11.1992 N 4015-1 «Об организации страхового дела в Российской Федерации»</a:t>
            </a:r>
          </a:p>
          <a:p>
            <a:pPr>
              <a:defRPr/>
            </a:pPr>
            <a:endParaRPr lang="ru-RU" sz="2000" dirty="0" smtClean="0"/>
          </a:p>
          <a:p>
            <a:pPr>
              <a:defRPr/>
            </a:pPr>
            <a:endParaRPr lang="ru-RU" sz="2000" dirty="0"/>
          </a:p>
          <a:p>
            <a:pPr>
              <a:defRPr/>
            </a:pPr>
            <a:endParaRPr lang="ru-RU" sz="2000" dirty="0"/>
          </a:p>
          <a:p>
            <a:pPr>
              <a:defRPr/>
            </a:pPr>
            <a:endParaRPr lang="ru-RU" sz="2000" b="1" dirty="0"/>
          </a:p>
          <a:p>
            <a:pPr marL="342900" indent="-342900">
              <a:spcBef>
                <a:spcPct val="20000"/>
              </a:spcBef>
              <a:buClr>
                <a:srgbClr val="FE8C2E"/>
              </a:buClr>
              <a:buSzPct val="85000"/>
              <a:buFont typeface="Wingdings" pitchFamily="2" charset="2"/>
              <a:buChar char="¢"/>
              <a:defRPr/>
            </a:pPr>
            <a:endParaRPr lang="ru-RU" sz="2000" kern="0" dirty="0">
              <a:latin typeface="+mn-lt"/>
            </a:endParaRP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857250" y="1700362"/>
            <a:ext cx="778668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Нормативные документы</a:t>
            </a:r>
            <a:endParaRPr lang="ru-RU" sz="2400" dirty="0" smtClean="0">
              <a:solidFill>
                <a:srgbClr val="FF0000"/>
              </a:solidFill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 bwMode="white">
          <a:xfrm>
            <a:off x="0" y="-19050"/>
            <a:ext cx="9906000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2000" b="1" kern="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Всероссийская  олимпиада по финансовой грамотности, финансовому рынку и защите прав потребителей финансовых услуг </a:t>
            </a:r>
          </a:p>
        </p:txBody>
      </p:sp>
    </p:spTree>
    <p:extLst>
      <p:ext uri="{BB962C8B-B14F-4D97-AF65-F5344CB8AC3E}">
        <p14:creationId xmlns:p14="http://schemas.microsoft.com/office/powerpoint/2010/main" val="704650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 txBox="1">
            <a:spLocks/>
          </p:cNvSpPr>
          <p:nvPr/>
        </p:nvSpPr>
        <p:spPr>
          <a:xfrm>
            <a:off x="632520" y="2132856"/>
            <a:ext cx="8393112" cy="3500438"/>
          </a:xfrm>
          <a:prstGeom prst="rect">
            <a:avLst/>
          </a:prstGeom>
        </p:spPr>
        <p:txBody>
          <a:bodyPr/>
          <a:lstStyle/>
          <a:p>
            <a:pPr lvl="0"/>
            <a:endParaRPr lang="ru-RU" dirty="0" smtClean="0"/>
          </a:p>
          <a:p>
            <a:pPr lvl="0">
              <a:buFont typeface="Arial" pitchFamily="34" charset="0"/>
              <a:buChar char="•"/>
            </a:pPr>
            <a:r>
              <a:rPr lang="ru-RU" dirty="0" smtClean="0"/>
              <a:t>Федеральный закон от 26.12.1995 № 208-ФЗ «Об акционерных обществах»</a:t>
            </a:r>
          </a:p>
          <a:p>
            <a:pPr lvl="0">
              <a:buFont typeface="Arial" pitchFamily="34" charset="0"/>
              <a:buChar char="•"/>
            </a:pPr>
            <a:r>
              <a:rPr lang="ru-RU" dirty="0" smtClean="0"/>
              <a:t>Федеральный закон от 22.04.1996 № 39-ФЗ «О рынке ценных бумаг»</a:t>
            </a:r>
          </a:p>
          <a:p>
            <a:pPr lvl="0">
              <a:buFont typeface="Arial" pitchFamily="34" charset="0"/>
              <a:buChar char="•"/>
            </a:pPr>
            <a:r>
              <a:rPr lang="ru-RU" dirty="0" smtClean="0"/>
              <a:t>Федеральный закон от 11.03.1997 № 48-ФЗ «О переводном и простом векселе»</a:t>
            </a:r>
          </a:p>
          <a:p>
            <a:pPr lvl="0">
              <a:buFont typeface="Arial" pitchFamily="34" charset="0"/>
              <a:buChar char="•"/>
            </a:pPr>
            <a:r>
              <a:rPr lang="ru-RU" dirty="0" smtClean="0"/>
              <a:t>Федеральный закон от 07.05.1998 № 75-ФЗ «О негосударственных пенсионных фондах»</a:t>
            </a:r>
          </a:p>
          <a:p>
            <a:pPr lvl="0">
              <a:buFont typeface="Arial" pitchFamily="34" charset="0"/>
              <a:buChar char="•"/>
            </a:pPr>
            <a:r>
              <a:rPr lang="ru-RU" dirty="0" smtClean="0"/>
              <a:t>Федеральный закон от 05.03.1999 № 46-ФЗ «О защите прав и законных интересов инвесторов на рынке ценных бумаг»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Федеральный закон от 29.11.2001 № 156-ФЗ «Об инвестиционных фондах»</a:t>
            </a:r>
          </a:p>
          <a:p>
            <a:pPr lvl="0"/>
            <a:endParaRPr lang="ru-RU" dirty="0" smtClean="0"/>
          </a:p>
          <a:p>
            <a:pPr>
              <a:defRPr/>
            </a:pPr>
            <a:endParaRPr lang="ru-RU" sz="2000" dirty="0" smtClean="0"/>
          </a:p>
          <a:p>
            <a:pPr>
              <a:defRPr/>
            </a:pPr>
            <a:endParaRPr lang="ru-RU" sz="2000" dirty="0"/>
          </a:p>
          <a:p>
            <a:pPr>
              <a:defRPr/>
            </a:pPr>
            <a:endParaRPr lang="ru-RU" sz="2000" dirty="0"/>
          </a:p>
          <a:p>
            <a:pPr>
              <a:defRPr/>
            </a:pPr>
            <a:endParaRPr lang="ru-RU" sz="2000" b="1" dirty="0"/>
          </a:p>
          <a:p>
            <a:pPr marL="342900" indent="-342900">
              <a:spcBef>
                <a:spcPct val="20000"/>
              </a:spcBef>
              <a:buClr>
                <a:srgbClr val="FE8C2E"/>
              </a:buClr>
              <a:buSzPct val="85000"/>
              <a:buFont typeface="Wingdings" pitchFamily="2" charset="2"/>
              <a:buChar char="¢"/>
              <a:defRPr/>
            </a:pPr>
            <a:endParaRPr lang="ru-RU" sz="2000" kern="0" dirty="0">
              <a:latin typeface="+mn-lt"/>
            </a:endParaRP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857250" y="1700362"/>
            <a:ext cx="778668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Нормативные документы</a:t>
            </a:r>
            <a:endParaRPr lang="ru-RU" sz="2400" dirty="0" smtClean="0">
              <a:solidFill>
                <a:srgbClr val="FF0000"/>
              </a:solidFill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 bwMode="white">
          <a:xfrm>
            <a:off x="0" y="-19050"/>
            <a:ext cx="9906000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2000" b="1" kern="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Всероссийская  олимпиада по финансовой грамотности, финансовому рынку и защите прав потребителей финансовых услуг </a:t>
            </a:r>
          </a:p>
        </p:txBody>
      </p:sp>
    </p:spTree>
    <p:extLst>
      <p:ext uri="{BB962C8B-B14F-4D97-AF65-F5344CB8AC3E}">
        <p14:creationId xmlns:p14="http://schemas.microsoft.com/office/powerpoint/2010/main" val="704650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 txBox="1">
            <a:spLocks/>
          </p:cNvSpPr>
          <p:nvPr/>
        </p:nvSpPr>
        <p:spPr>
          <a:xfrm>
            <a:off x="632520" y="2132856"/>
            <a:ext cx="8393112" cy="3500438"/>
          </a:xfrm>
          <a:prstGeom prst="rect">
            <a:avLst/>
          </a:prstGeom>
        </p:spPr>
        <p:txBody>
          <a:bodyPr/>
          <a:lstStyle/>
          <a:p>
            <a:pPr lvl="0"/>
            <a:endParaRPr lang="ru-RU" dirty="0" smtClean="0"/>
          </a:p>
          <a:p>
            <a:pPr lvl="0">
              <a:buFont typeface="Arial" pitchFamily="34" charset="0"/>
              <a:buChar char="•"/>
            </a:pPr>
            <a:r>
              <a:rPr lang="ru-RU" b="1" dirty="0" smtClean="0"/>
              <a:t> </a:t>
            </a:r>
            <a:r>
              <a:rPr lang="ru-RU" dirty="0" smtClean="0"/>
              <a:t>Федеральный закон от 11.11.2003 № 152-ФЗ «Об ипотечных ценных бумагах»</a:t>
            </a:r>
          </a:p>
          <a:p>
            <a:pPr lvl="0">
              <a:buFont typeface="Arial" pitchFamily="34" charset="0"/>
              <a:buChar char="•"/>
            </a:pPr>
            <a:r>
              <a:rPr lang="ru-RU" dirty="0" smtClean="0"/>
              <a:t>Федеральный закон от 23.12.2003 № 177-ФЗ «О страховании вкладчиков физических лиц в банках Российской Федерации»</a:t>
            </a:r>
          </a:p>
          <a:p>
            <a:pPr lvl="0">
              <a:buFont typeface="Arial" pitchFamily="34" charset="0"/>
              <a:buChar char="•"/>
            </a:pPr>
            <a:r>
              <a:rPr lang="ru-RU" dirty="0" smtClean="0"/>
              <a:t>Федеральный закон от 02.07.2010 № 151-ФЗ «О </a:t>
            </a:r>
            <a:r>
              <a:rPr lang="ru-RU" dirty="0" err="1" smtClean="0"/>
              <a:t>микрофинансовой</a:t>
            </a:r>
            <a:r>
              <a:rPr lang="ru-RU" dirty="0" smtClean="0"/>
              <a:t> деятельности и </a:t>
            </a:r>
            <a:r>
              <a:rPr lang="ru-RU" dirty="0" err="1" smtClean="0"/>
              <a:t>микрофинансовых</a:t>
            </a:r>
            <a:r>
              <a:rPr lang="ru-RU" dirty="0" smtClean="0"/>
              <a:t> организациях»</a:t>
            </a:r>
          </a:p>
          <a:p>
            <a:pPr lvl="0">
              <a:buFont typeface="Arial" pitchFamily="34" charset="0"/>
              <a:buChar char="•"/>
            </a:pPr>
            <a:r>
              <a:rPr lang="ru-RU" dirty="0" smtClean="0"/>
              <a:t>Федеральный закон от 21.12.2013 № 353-ФЗ «О потребительском кредите (займе)»</a:t>
            </a:r>
          </a:p>
          <a:p>
            <a:pPr lvl="0">
              <a:buFont typeface="Arial" pitchFamily="34" charset="0"/>
              <a:buChar char="•"/>
            </a:pPr>
            <a:r>
              <a:rPr lang="ru-RU" dirty="0" smtClean="0"/>
              <a:t>Федеральный закон от 13 июля 2015 г. N 223-ФЗ "О </a:t>
            </a:r>
            <a:r>
              <a:rPr lang="ru-RU" dirty="0" err="1" smtClean="0"/>
              <a:t>саморегулируемых</a:t>
            </a:r>
            <a:r>
              <a:rPr lang="ru-RU" dirty="0" smtClean="0"/>
              <a:t> организациях в сфере финансового рынка"</a:t>
            </a:r>
          </a:p>
          <a:p>
            <a:pPr>
              <a:defRPr/>
            </a:pPr>
            <a:endParaRPr lang="ru-RU" sz="2000" dirty="0" smtClean="0"/>
          </a:p>
          <a:p>
            <a:pPr>
              <a:defRPr/>
            </a:pPr>
            <a:endParaRPr lang="ru-RU" sz="2000" dirty="0"/>
          </a:p>
          <a:p>
            <a:pPr>
              <a:defRPr/>
            </a:pPr>
            <a:endParaRPr lang="ru-RU" sz="2000" dirty="0"/>
          </a:p>
          <a:p>
            <a:pPr>
              <a:defRPr/>
            </a:pPr>
            <a:endParaRPr lang="ru-RU" sz="2000" b="1" dirty="0"/>
          </a:p>
          <a:p>
            <a:pPr marL="342900" indent="-342900">
              <a:spcBef>
                <a:spcPct val="20000"/>
              </a:spcBef>
              <a:buClr>
                <a:srgbClr val="FE8C2E"/>
              </a:buClr>
              <a:buSzPct val="85000"/>
              <a:buFont typeface="Wingdings" pitchFamily="2" charset="2"/>
              <a:buChar char="¢"/>
              <a:defRPr/>
            </a:pPr>
            <a:endParaRPr lang="ru-RU" sz="2000" kern="0" dirty="0">
              <a:latin typeface="+mn-lt"/>
            </a:endParaRP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857250" y="1700362"/>
            <a:ext cx="778668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Нормативные документы</a:t>
            </a:r>
            <a:endParaRPr lang="ru-RU" sz="2400" dirty="0" smtClean="0">
              <a:solidFill>
                <a:srgbClr val="FF0000"/>
              </a:solidFill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 bwMode="white">
          <a:xfrm>
            <a:off x="0" y="-19050"/>
            <a:ext cx="9906000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2000" b="1" kern="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Всероссийская  олимпиада по финансовой грамотности, финансовому рынку и защите прав потребителей финансовых услуг </a:t>
            </a:r>
          </a:p>
        </p:txBody>
      </p:sp>
    </p:spTree>
    <p:extLst>
      <p:ext uri="{BB962C8B-B14F-4D97-AF65-F5344CB8AC3E}">
        <p14:creationId xmlns:p14="http://schemas.microsoft.com/office/powerpoint/2010/main" val="704650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 txBox="1">
            <a:spLocks/>
          </p:cNvSpPr>
          <p:nvPr/>
        </p:nvSpPr>
        <p:spPr>
          <a:xfrm>
            <a:off x="632520" y="2132856"/>
            <a:ext cx="8393112" cy="3500438"/>
          </a:xfrm>
          <a:prstGeom prst="rect">
            <a:avLst/>
          </a:prstGeom>
        </p:spPr>
        <p:txBody>
          <a:bodyPr/>
          <a:lstStyle/>
          <a:p>
            <a:pPr lvl="0"/>
            <a:endParaRPr lang="ru-RU" dirty="0" smtClean="0"/>
          </a:p>
          <a:p>
            <a:r>
              <a:rPr lang="ru-RU" b="1" dirty="0" smtClean="0"/>
              <a:t> </a:t>
            </a:r>
            <a:r>
              <a:rPr lang="ru-RU" b="1" i="1" dirty="0" smtClean="0"/>
              <a:t>Обращаем внимание на то, что при подготовке к Олимпиаде необходимо использовать законодательные акты </a:t>
            </a:r>
            <a:r>
              <a:rPr lang="ru-RU" b="1" i="1" u="sng" dirty="0" smtClean="0"/>
              <a:t>в последней редакции</a:t>
            </a:r>
            <a:endParaRPr lang="ru-RU" dirty="0" smtClean="0"/>
          </a:p>
          <a:p>
            <a:pPr>
              <a:defRPr/>
            </a:pPr>
            <a:endParaRPr lang="ru-RU" sz="2000" dirty="0" smtClean="0"/>
          </a:p>
          <a:p>
            <a:pPr>
              <a:defRPr/>
            </a:pPr>
            <a:endParaRPr lang="ru-RU" sz="2000" dirty="0"/>
          </a:p>
          <a:p>
            <a:pPr>
              <a:defRPr/>
            </a:pPr>
            <a:endParaRPr lang="ru-RU" sz="2000" dirty="0"/>
          </a:p>
          <a:p>
            <a:pPr>
              <a:defRPr/>
            </a:pPr>
            <a:endParaRPr lang="ru-RU" sz="2000" b="1" dirty="0"/>
          </a:p>
          <a:p>
            <a:pPr marL="342900" indent="-342900">
              <a:spcBef>
                <a:spcPct val="20000"/>
              </a:spcBef>
              <a:buClr>
                <a:srgbClr val="FE8C2E"/>
              </a:buClr>
              <a:buSzPct val="85000"/>
              <a:buFont typeface="Wingdings" pitchFamily="2" charset="2"/>
              <a:buChar char="¢"/>
              <a:defRPr/>
            </a:pPr>
            <a:endParaRPr lang="ru-RU" sz="2000" kern="0" dirty="0">
              <a:latin typeface="+mn-lt"/>
            </a:endParaRP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857250" y="1700362"/>
            <a:ext cx="778668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Нормативные документы</a:t>
            </a:r>
            <a:endParaRPr lang="ru-RU" sz="2400" dirty="0" smtClean="0">
              <a:solidFill>
                <a:srgbClr val="FF0000"/>
              </a:solidFill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 bwMode="white">
          <a:xfrm>
            <a:off x="0" y="-19050"/>
            <a:ext cx="9906000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2000" b="1" kern="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Всероссийская  олимпиада по финансовой грамотности, финансовому рынку и защите прав потребителей финансовых услуг </a:t>
            </a:r>
          </a:p>
        </p:txBody>
      </p:sp>
    </p:spTree>
    <p:extLst>
      <p:ext uri="{BB962C8B-B14F-4D97-AF65-F5344CB8AC3E}">
        <p14:creationId xmlns:p14="http://schemas.microsoft.com/office/powerpoint/2010/main" val="704650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 txBox="1">
            <a:spLocks/>
          </p:cNvSpPr>
          <p:nvPr/>
        </p:nvSpPr>
        <p:spPr>
          <a:xfrm>
            <a:off x="704528" y="2162175"/>
            <a:ext cx="8393112" cy="35004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u="sng" dirty="0" smtClean="0">
                <a:hlinkClick r:id="rId2"/>
              </a:rPr>
              <a:t>http</a:t>
            </a:r>
            <a:r>
              <a:rPr lang="ru-RU" u="sng" dirty="0">
                <a:hlinkClick r:id="rId2"/>
              </a:rPr>
              <a:t>://fincult.info/</a:t>
            </a:r>
            <a:r>
              <a:rPr lang="ru-RU" dirty="0"/>
              <a:t> - Банк России</a:t>
            </a:r>
          </a:p>
          <a:p>
            <a:pPr lvl="0"/>
            <a:r>
              <a:rPr lang="ru-RU" u="sng" dirty="0" err="1">
                <a:hlinkClick r:id="rId3"/>
              </a:rPr>
              <a:t>www</a:t>
            </a:r>
            <a:r>
              <a:rPr lang="ru-RU" u="sng" dirty="0">
                <a:hlinkClick r:id="rId3"/>
              </a:rPr>
              <a:t>.</a:t>
            </a:r>
            <a:r>
              <a:rPr lang="en-US" u="sng" dirty="0" err="1">
                <a:hlinkClick r:id="rId3"/>
              </a:rPr>
              <a:t>cbr</a:t>
            </a:r>
            <a:r>
              <a:rPr lang="ru-RU" u="sng" dirty="0">
                <a:hlinkClick r:id="rId3"/>
              </a:rPr>
              <a:t>.</a:t>
            </a:r>
            <a:r>
              <a:rPr lang="ru-RU" u="sng" dirty="0" err="1">
                <a:hlinkClick r:id="rId3"/>
              </a:rPr>
              <a:t>ru</a:t>
            </a:r>
            <a:r>
              <a:rPr lang="ru-RU" dirty="0"/>
              <a:t> - Банк России </a:t>
            </a:r>
          </a:p>
          <a:p>
            <a:pPr lvl="0"/>
            <a:r>
              <a:rPr lang="ru-RU" u="sng" dirty="0">
                <a:hlinkClick r:id="rId4"/>
              </a:rPr>
              <a:t>http://moex.com</a:t>
            </a:r>
            <a:r>
              <a:rPr lang="ru-RU" dirty="0"/>
              <a:t> – Московская биржа</a:t>
            </a:r>
          </a:p>
          <a:p>
            <a:pPr lvl="0"/>
            <a:r>
              <a:rPr lang="ru-RU" u="sng" dirty="0" smtClean="0">
                <a:hlinkClick r:id="rId5"/>
              </a:rPr>
              <a:t>http</a:t>
            </a:r>
            <a:r>
              <a:rPr lang="ru-RU" u="sng" dirty="0">
                <a:hlinkClick r:id="rId5"/>
              </a:rPr>
              <a:t>://napf.ru/</a:t>
            </a:r>
            <a:r>
              <a:rPr lang="ru-RU" dirty="0"/>
              <a:t> - СРО НАПФ</a:t>
            </a:r>
          </a:p>
          <a:p>
            <a:pPr lvl="0"/>
            <a:r>
              <a:rPr lang="ru-RU" u="sng" dirty="0">
                <a:hlinkClick r:id="rId6"/>
              </a:rPr>
              <a:t>http://www.</a:t>
            </a:r>
            <a:r>
              <a:rPr lang="en-US" u="sng" dirty="0" err="1">
                <a:hlinkClick r:id="rId6"/>
              </a:rPr>
              <a:t>naufor</a:t>
            </a:r>
            <a:r>
              <a:rPr lang="ru-RU" u="sng" dirty="0">
                <a:hlinkClick r:id="rId6"/>
              </a:rPr>
              <a:t>.</a:t>
            </a:r>
            <a:r>
              <a:rPr lang="ru-RU" u="sng" dirty="0" err="1">
                <a:hlinkClick r:id="rId6"/>
              </a:rPr>
              <a:t>ru</a:t>
            </a:r>
            <a:r>
              <a:rPr lang="ru-RU" u="sng" dirty="0">
                <a:hlinkClick r:id="rId6"/>
              </a:rPr>
              <a:t>/</a:t>
            </a:r>
            <a:r>
              <a:rPr lang="ru-RU" dirty="0"/>
              <a:t> - СРО НАУФОР</a:t>
            </a:r>
          </a:p>
          <a:p>
            <a:pPr lvl="0"/>
            <a:r>
              <a:rPr lang="ru-RU" u="sng" dirty="0">
                <a:hlinkClick r:id="rId7"/>
              </a:rPr>
              <a:t>http://www.partad.ru/</a:t>
            </a:r>
            <a:r>
              <a:rPr lang="ru-RU" dirty="0"/>
              <a:t> - СРО ПАРТАД</a:t>
            </a:r>
          </a:p>
          <a:p>
            <a:pPr lvl="0"/>
            <a:r>
              <a:rPr lang="ru-RU" u="sng" dirty="0">
                <a:hlinkClick r:id="rId8"/>
              </a:rPr>
              <a:t>http://www.nfa.ru/-</a:t>
            </a:r>
            <a:r>
              <a:rPr lang="ru-RU" dirty="0"/>
              <a:t> - СРО НФА </a:t>
            </a:r>
          </a:p>
          <a:p>
            <a:pPr lvl="0"/>
            <a:r>
              <a:rPr lang="ru-RU" u="sng" dirty="0" smtClean="0">
                <a:hlinkClick r:id="rId9"/>
              </a:rPr>
              <a:t>http</a:t>
            </a:r>
            <a:r>
              <a:rPr lang="ru-RU" u="sng" dirty="0">
                <a:hlinkClick r:id="rId9"/>
              </a:rPr>
              <a:t>://www.investfunds.ru/</a:t>
            </a:r>
            <a:r>
              <a:rPr lang="ru-RU" dirty="0"/>
              <a:t> - Группа </a:t>
            </a:r>
            <a:r>
              <a:rPr lang="ru-RU" dirty="0" err="1"/>
              <a:t>CBonds</a:t>
            </a:r>
            <a:endParaRPr lang="ru-RU" dirty="0"/>
          </a:p>
          <a:p>
            <a:pPr lvl="0"/>
            <a:r>
              <a:rPr lang="ru-RU" u="sng" dirty="0">
                <a:hlinkClick r:id="rId10"/>
              </a:rPr>
              <a:t>http://rospotrebnadzor.ru</a:t>
            </a:r>
            <a:r>
              <a:rPr lang="ru-RU" dirty="0"/>
              <a:t>- </a:t>
            </a:r>
            <a:r>
              <a:rPr lang="ru-RU" dirty="0" err="1"/>
              <a:t>Роспотребнадзор</a:t>
            </a:r>
            <a:r>
              <a:rPr lang="ru-RU" dirty="0"/>
              <a:t> </a:t>
            </a:r>
          </a:p>
          <a:p>
            <a:pPr lvl="0"/>
            <a:r>
              <a:rPr lang="ru-RU" u="sng" dirty="0">
                <a:hlinkClick r:id="rId11"/>
              </a:rPr>
              <a:t>http://finpotrebsouz.ru/</a:t>
            </a:r>
            <a:r>
              <a:rPr lang="ru-RU" dirty="0"/>
              <a:t> - </a:t>
            </a:r>
            <a:r>
              <a:rPr lang="ru-RU" dirty="0" err="1"/>
              <a:t>ФинПотребСоюз</a:t>
            </a:r>
            <a:endParaRPr lang="ru-RU" dirty="0"/>
          </a:p>
          <a:p>
            <a:pPr>
              <a:defRPr/>
            </a:pPr>
            <a:endParaRPr lang="ru-RU" sz="2000" dirty="0"/>
          </a:p>
          <a:p>
            <a:pPr>
              <a:defRPr/>
            </a:pPr>
            <a:endParaRPr lang="ru-RU" sz="2000" dirty="0"/>
          </a:p>
          <a:p>
            <a:pPr>
              <a:defRPr/>
            </a:pPr>
            <a:endParaRPr lang="ru-RU" sz="2000" b="1" dirty="0"/>
          </a:p>
          <a:p>
            <a:pPr marL="342900" indent="-342900">
              <a:spcBef>
                <a:spcPct val="20000"/>
              </a:spcBef>
              <a:buClr>
                <a:srgbClr val="FE8C2E"/>
              </a:buClr>
              <a:buSzPct val="85000"/>
              <a:buFont typeface="Wingdings" pitchFamily="2" charset="2"/>
              <a:buChar char="¢"/>
              <a:defRPr/>
            </a:pPr>
            <a:endParaRPr lang="ru-RU" sz="2000" kern="0" dirty="0">
              <a:latin typeface="+mn-lt"/>
            </a:endParaRP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857250" y="1700213"/>
            <a:ext cx="778668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>
              <a:defRPr/>
            </a:pPr>
            <a:r>
              <a:rPr lang="ru-RU" sz="2400" b="1" dirty="0">
                <a:solidFill>
                  <a:srgbClr val="CC0000"/>
                </a:solidFill>
                <a:latin typeface="+mn-lt"/>
              </a:rPr>
              <a:t>Интернет-ресурсы</a:t>
            </a:r>
          </a:p>
        </p:txBody>
      </p:sp>
      <p:sp>
        <p:nvSpPr>
          <p:cNvPr id="6" name="Заголовок 1"/>
          <p:cNvSpPr txBox="1">
            <a:spLocks/>
          </p:cNvSpPr>
          <p:nvPr/>
        </p:nvSpPr>
        <p:spPr bwMode="white">
          <a:xfrm>
            <a:off x="0" y="-19050"/>
            <a:ext cx="9906000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2000" b="1" kern="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Всероссийская  олимпиада по финансовой грамотности, финансовому рынку и защите прав потребителей финансовых услуг </a:t>
            </a:r>
          </a:p>
        </p:txBody>
      </p:sp>
    </p:spTree>
    <p:extLst>
      <p:ext uri="{BB962C8B-B14F-4D97-AF65-F5344CB8AC3E}">
        <p14:creationId xmlns:p14="http://schemas.microsoft.com/office/powerpoint/2010/main" val="351978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3" name="Picture 11" descr="C:\Documents and Settings\kuznetsova.IFRU\Рабочий стол\karta600 0копия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0750" y="2008188"/>
            <a:ext cx="8058150" cy="4589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Заголовок 1"/>
          <p:cNvSpPr txBox="1">
            <a:spLocks/>
          </p:cNvSpPr>
          <p:nvPr/>
        </p:nvSpPr>
        <p:spPr bwMode="black">
          <a:xfrm>
            <a:off x="1208088" y="1484313"/>
            <a:ext cx="6856412" cy="649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lnSpc>
                <a:spcPct val="150000"/>
              </a:lnSpc>
              <a:defRPr/>
            </a:pPr>
            <a:r>
              <a:rPr lang="ru-RU" sz="3400" b="1" kern="0" dirty="0">
                <a:solidFill>
                  <a:schemeClr val="tx2"/>
                </a:solidFill>
                <a:ea typeface="+mj-ea"/>
                <a:cs typeface="+mj-cs"/>
              </a:rPr>
              <a:t>     </a:t>
            </a:r>
            <a:br>
              <a:rPr lang="ru-RU" sz="3400" b="1" kern="0" dirty="0">
                <a:solidFill>
                  <a:schemeClr val="tx2"/>
                </a:solidFill>
                <a:ea typeface="+mj-ea"/>
                <a:cs typeface="+mj-cs"/>
              </a:rPr>
            </a:br>
            <a:r>
              <a:rPr lang="ru-RU" sz="3400" b="1" kern="0" dirty="0">
                <a:solidFill>
                  <a:schemeClr val="tx2"/>
                </a:solidFill>
                <a:ea typeface="+mj-ea"/>
                <a:cs typeface="+mj-cs"/>
              </a:rPr>
              <a:t> </a:t>
            </a:r>
            <a:r>
              <a:rPr lang="ru-RU" altLang="ru-RU" sz="2400" b="1" dirty="0">
                <a:solidFill>
                  <a:srgbClr val="CC0000"/>
                </a:solidFill>
                <a:latin typeface="+mn-lt"/>
              </a:rPr>
              <a:t>География проекта</a:t>
            </a:r>
            <a:r>
              <a:rPr lang="ru-RU" sz="2800" b="1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ru-RU" sz="2800" b="1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endParaRPr lang="ru-RU" sz="2800" b="1" kern="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54275" name="Rectangle 8"/>
          <p:cNvSpPr txBox="1">
            <a:spLocks/>
          </p:cNvSpPr>
          <p:nvPr/>
        </p:nvSpPr>
        <p:spPr bwMode="gray">
          <a:xfrm>
            <a:off x="631825" y="1700213"/>
            <a:ext cx="8380413" cy="4608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>
              <a:lnSpc>
                <a:spcPct val="150000"/>
              </a:lnSpc>
              <a:spcBef>
                <a:spcPct val="20000"/>
              </a:spcBef>
              <a:buClr>
                <a:srgbClr val="FE8C2E"/>
              </a:buClr>
              <a:buSzPct val="85000"/>
              <a:buFont typeface="Wingdings" pitchFamily="2" charset="2"/>
              <a:buNone/>
            </a:pPr>
            <a:endParaRPr lang="ru-RU" sz="1600" dirty="0"/>
          </a:p>
          <a:p>
            <a:pPr marL="342900" indent="-342900" algn="ctr">
              <a:lnSpc>
                <a:spcPct val="150000"/>
              </a:lnSpc>
              <a:spcBef>
                <a:spcPct val="20000"/>
              </a:spcBef>
              <a:buClr>
                <a:srgbClr val="FE8C2E"/>
              </a:buClr>
              <a:buSzPct val="85000"/>
              <a:buFont typeface="Wingdings" pitchFamily="2" charset="2"/>
              <a:buNone/>
            </a:pPr>
            <a:endParaRPr lang="ru-RU" sz="1600" dirty="0"/>
          </a:p>
          <a:p>
            <a:pPr marL="342900" indent="-342900" algn="ctr">
              <a:lnSpc>
                <a:spcPct val="150000"/>
              </a:lnSpc>
              <a:spcBef>
                <a:spcPct val="20000"/>
              </a:spcBef>
              <a:buClr>
                <a:srgbClr val="FE8C2E"/>
              </a:buClr>
              <a:buSzPct val="85000"/>
            </a:pPr>
            <a:r>
              <a:rPr lang="ru-RU" sz="1600" dirty="0"/>
              <a:t>    </a:t>
            </a:r>
            <a:r>
              <a:rPr lang="ru-RU" sz="2000" dirty="0">
                <a:latin typeface="Tahoma" pitchFamily="34" charset="0"/>
              </a:rPr>
              <a:t>За  весь период проведения  олимпиады в ней приняло участие </a:t>
            </a:r>
            <a:r>
              <a:rPr lang="ru-RU" sz="2000" b="1" dirty="0" smtClean="0">
                <a:latin typeface="Tahoma" pitchFamily="34" charset="0"/>
              </a:rPr>
              <a:t>64</a:t>
            </a:r>
            <a:r>
              <a:rPr lang="ru-RU" sz="2000" b="1" dirty="0" smtClean="0"/>
              <a:t>512 </a:t>
            </a:r>
            <a:r>
              <a:rPr lang="ru-RU" sz="2000" dirty="0" smtClean="0">
                <a:latin typeface="Tahoma" pitchFamily="34" charset="0"/>
              </a:rPr>
              <a:t>учащихся </a:t>
            </a:r>
            <a:r>
              <a:rPr lang="ru-RU" sz="2000" dirty="0">
                <a:latin typeface="Tahoma" pitchFamily="34" charset="0"/>
              </a:rPr>
              <a:t>9 – 11 классов средних общеобразовательных школ, лицеев, гимназий и колледжей из 8</a:t>
            </a:r>
            <a:r>
              <a:rPr lang="en-US" sz="2000" dirty="0">
                <a:latin typeface="Tahoma" pitchFamily="34" charset="0"/>
              </a:rPr>
              <a:t>5</a:t>
            </a:r>
            <a:r>
              <a:rPr lang="ru-RU" sz="2000" dirty="0">
                <a:latin typeface="Tahoma" pitchFamily="34" charset="0"/>
              </a:rPr>
              <a:t> субъектов Российской </a:t>
            </a:r>
            <a:r>
              <a:rPr lang="ru-RU" sz="2000" dirty="0" smtClean="0">
                <a:latin typeface="Tahoma" pitchFamily="34" charset="0"/>
              </a:rPr>
              <a:t>Федерации и стран СНГ.</a:t>
            </a:r>
            <a:endParaRPr lang="ru-RU" sz="2000" dirty="0">
              <a:latin typeface="Tahoma" pitchFamily="34" charset="0"/>
            </a:endParaRPr>
          </a:p>
          <a:p>
            <a:pPr marL="342900" indent="-342900" algn="ctr">
              <a:lnSpc>
                <a:spcPct val="150000"/>
              </a:lnSpc>
              <a:spcBef>
                <a:spcPct val="20000"/>
              </a:spcBef>
              <a:buClr>
                <a:srgbClr val="FE8C2E"/>
              </a:buClr>
              <a:buSzPct val="85000"/>
              <a:buFont typeface="Wingdings" pitchFamily="2" charset="2"/>
              <a:buNone/>
            </a:pPr>
            <a:r>
              <a:rPr lang="ru-RU" sz="2000" dirty="0">
                <a:latin typeface="Tahoma" pitchFamily="34" charset="0"/>
              </a:rPr>
              <a:t>Для участия в </a:t>
            </a:r>
            <a:r>
              <a:rPr lang="ru-RU" sz="2000" dirty="0" smtClean="0">
                <a:latin typeface="Tahoma" pitchFamily="34" charset="0"/>
              </a:rPr>
              <a:t>13 </a:t>
            </a:r>
            <a:r>
              <a:rPr lang="ru-RU" sz="2000" dirty="0">
                <a:latin typeface="Tahoma" pitchFamily="34" charset="0"/>
              </a:rPr>
              <a:t>Олимпиаде (</a:t>
            </a:r>
            <a:r>
              <a:rPr lang="ru-RU" sz="2000" dirty="0" smtClean="0">
                <a:latin typeface="Tahoma" pitchFamily="34" charset="0"/>
              </a:rPr>
              <a:t>2017-2018 </a:t>
            </a:r>
            <a:r>
              <a:rPr lang="ru-RU" sz="2000" dirty="0">
                <a:latin typeface="Tahoma" pitchFamily="34" charset="0"/>
              </a:rPr>
              <a:t>гг.) было зарегистрировано </a:t>
            </a:r>
          </a:p>
          <a:p>
            <a:pPr marL="342900" indent="-342900" algn="ctr">
              <a:lnSpc>
                <a:spcPct val="150000"/>
              </a:lnSpc>
              <a:spcBef>
                <a:spcPct val="20000"/>
              </a:spcBef>
              <a:buClr>
                <a:srgbClr val="FE8C2E"/>
              </a:buClr>
              <a:buSzPct val="85000"/>
            </a:pPr>
            <a:r>
              <a:rPr lang="ru-RU" sz="2000" b="1" dirty="0" smtClean="0"/>
              <a:t>15 112</a:t>
            </a:r>
            <a:r>
              <a:rPr lang="en-US" sz="2000" b="1" dirty="0" smtClean="0"/>
              <a:t> </a:t>
            </a:r>
            <a:r>
              <a:rPr lang="ru-RU" sz="2000" dirty="0">
                <a:latin typeface="Tahoma" pitchFamily="34" charset="0"/>
              </a:rPr>
              <a:t>участников из </a:t>
            </a:r>
            <a:r>
              <a:rPr lang="ru-RU" sz="2000" dirty="0" smtClean="0">
                <a:latin typeface="Tahoma" pitchFamily="34" charset="0"/>
              </a:rPr>
              <a:t>85 </a:t>
            </a:r>
            <a:r>
              <a:rPr lang="ru-RU" sz="2000" dirty="0">
                <a:latin typeface="Tahoma" pitchFamily="34" charset="0"/>
              </a:rPr>
              <a:t>субъектов  РФ и </a:t>
            </a:r>
            <a:r>
              <a:rPr lang="ru-RU" sz="2000" dirty="0" smtClean="0">
                <a:latin typeface="Tahoma" pitchFamily="34" charset="0"/>
              </a:rPr>
              <a:t>стран </a:t>
            </a:r>
            <a:r>
              <a:rPr lang="ru-RU" sz="2000" dirty="0">
                <a:latin typeface="Tahoma" pitchFamily="34" charset="0"/>
              </a:rPr>
              <a:t>СНГ</a:t>
            </a:r>
            <a:r>
              <a:rPr lang="ru-RU" sz="2000" dirty="0" smtClean="0">
                <a:latin typeface="Tahoma" pitchFamily="34" charset="0"/>
              </a:rPr>
              <a:t>.</a:t>
            </a:r>
            <a:endParaRPr lang="ru-RU" sz="2000" dirty="0">
              <a:latin typeface="Tahoma" pitchFamily="34" charset="0"/>
            </a:endParaRPr>
          </a:p>
          <a:p>
            <a:pPr marL="342900" indent="-342900" algn="ctr">
              <a:lnSpc>
                <a:spcPct val="150000"/>
              </a:lnSpc>
              <a:spcBef>
                <a:spcPct val="20000"/>
              </a:spcBef>
              <a:buClr>
                <a:srgbClr val="FE8C2E"/>
              </a:buClr>
              <a:buSzPct val="85000"/>
              <a:buFont typeface="Wingdings" pitchFamily="2" charset="2"/>
              <a:buNone/>
            </a:pPr>
            <a:endParaRPr lang="ru-RU" dirty="0"/>
          </a:p>
          <a:p>
            <a:pPr marL="342900" indent="-342900" algn="ctr">
              <a:lnSpc>
                <a:spcPct val="150000"/>
              </a:lnSpc>
              <a:spcBef>
                <a:spcPct val="20000"/>
              </a:spcBef>
              <a:buClr>
                <a:srgbClr val="FE8C2E"/>
              </a:buClr>
              <a:buSzPct val="85000"/>
              <a:buFont typeface="Wingdings" pitchFamily="2" charset="2"/>
              <a:buNone/>
            </a:pPr>
            <a:endParaRPr lang="ru-RU" sz="1600" dirty="0"/>
          </a:p>
          <a:p>
            <a:pPr marL="342900" indent="-342900" algn="ctr">
              <a:lnSpc>
                <a:spcPct val="150000"/>
              </a:lnSpc>
              <a:spcBef>
                <a:spcPct val="20000"/>
              </a:spcBef>
              <a:buClr>
                <a:srgbClr val="FE8C2E"/>
              </a:buClr>
              <a:buSzPct val="85000"/>
              <a:buFont typeface="Wingdings" pitchFamily="2" charset="2"/>
              <a:buNone/>
            </a:pPr>
            <a:endParaRPr lang="ru-RU" sz="1600" dirty="0"/>
          </a:p>
        </p:txBody>
      </p:sp>
      <p:sp>
        <p:nvSpPr>
          <p:cNvPr id="8" name="Заголовок 1"/>
          <p:cNvSpPr txBox="1">
            <a:spLocks/>
          </p:cNvSpPr>
          <p:nvPr/>
        </p:nvSpPr>
        <p:spPr bwMode="white">
          <a:xfrm>
            <a:off x="0" y="-19050"/>
            <a:ext cx="9906000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2000" b="1" kern="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Всероссийская  олимпиада по финансовой грамотности, финансовому рынку и защите прав потребителей финансовых услуг </a:t>
            </a:r>
          </a:p>
          <a:p>
            <a:pPr algn="ctr">
              <a:defRPr/>
            </a:pPr>
            <a:r>
              <a:rPr lang="ru-RU" sz="2000" b="1" kern="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для старшеклассников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 txBox="1">
            <a:spLocks/>
          </p:cNvSpPr>
          <p:nvPr/>
        </p:nvSpPr>
        <p:spPr>
          <a:xfrm>
            <a:off x="704528" y="2162175"/>
            <a:ext cx="8393112" cy="3500438"/>
          </a:xfrm>
          <a:prstGeom prst="rect">
            <a:avLst/>
          </a:prstGeom>
        </p:spPr>
        <p:txBody>
          <a:bodyPr/>
          <a:lstStyle/>
          <a:p>
            <a:r>
              <a:rPr lang="ru-RU" dirty="0" smtClean="0">
                <a:hlinkClick r:id="rId2"/>
              </a:rPr>
              <a:t>http://www.banki.ru/</a:t>
            </a:r>
            <a:r>
              <a:rPr lang="ru-RU" dirty="0" smtClean="0"/>
              <a:t>  - </a:t>
            </a:r>
            <a:r>
              <a:rPr lang="ru-RU" dirty="0" err="1" smtClean="0"/>
              <a:t>Банки.ру</a:t>
            </a:r>
            <a:r>
              <a:rPr lang="ru-RU" dirty="0" smtClean="0"/>
              <a:t>: информационный банковский портал </a:t>
            </a:r>
          </a:p>
          <a:p>
            <a:r>
              <a:rPr lang="ru-RU" dirty="0" smtClean="0">
                <a:hlinkClick r:id="rId3"/>
              </a:rPr>
              <a:t>http://www.sravni.ru/vklady/</a:t>
            </a:r>
            <a:r>
              <a:rPr lang="ru-RU" dirty="0" smtClean="0"/>
              <a:t>  - </a:t>
            </a:r>
            <a:r>
              <a:rPr lang="ru-RU" dirty="0" err="1" smtClean="0"/>
              <a:t>Сравни.ру</a:t>
            </a:r>
            <a:r>
              <a:rPr lang="ru-RU" dirty="0" smtClean="0"/>
              <a:t>, информационный финансовый портал, сравнение и выбор финансовых и страховых продуктов </a:t>
            </a:r>
          </a:p>
          <a:p>
            <a:r>
              <a:rPr lang="ru-RU" dirty="0" smtClean="0">
                <a:hlinkClick r:id="rId4"/>
              </a:rPr>
              <a:t>http://www.asv.org.ru/</a:t>
            </a:r>
            <a:r>
              <a:rPr lang="ru-RU" dirty="0" smtClean="0"/>
              <a:t> -  Агентство по страхованию кладов</a:t>
            </a:r>
          </a:p>
          <a:p>
            <a:r>
              <a:rPr lang="ru-RU" dirty="0" smtClean="0">
                <a:hlinkClick r:id="rId5"/>
              </a:rPr>
              <a:t>https://www.hse.ru/org/hse/61217342/61217360/mcfc</a:t>
            </a:r>
            <a:r>
              <a:rPr lang="ru-RU" dirty="0" smtClean="0"/>
              <a:t>  - сайт Федерального методического центра по финансовой грамотности системы общего и среднего профессионального образования</a:t>
            </a:r>
          </a:p>
          <a:p>
            <a:r>
              <a:rPr lang="ru-RU" dirty="0" smtClean="0">
                <a:hlinkClick r:id="rId6"/>
              </a:rPr>
              <a:t>http://вашифинансы.рф/</a:t>
            </a:r>
            <a:r>
              <a:rPr lang="ru-RU" dirty="0" smtClean="0"/>
              <a:t>  - сайт «Дружи с финансами» Национальная программа повышения финансовой грамотности граждан</a:t>
            </a:r>
            <a:endParaRPr lang="ru-RU" sz="2000" dirty="0"/>
          </a:p>
          <a:p>
            <a:pPr>
              <a:defRPr/>
            </a:pPr>
            <a:endParaRPr lang="ru-RU" sz="2000" dirty="0"/>
          </a:p>
          <a:p>
            <a:pPr>
              <a:defRPr/>
            </a:pPr>
            <a:endParaRPr lang="ru-RU" sz="2000" b="1" dirty="0"/>
          </a:p>
          <a:p>
            <a:pPr marL="342900" indent="-342900">
              <a:spcBef>
                <a:spcPct val="20000"/>
              </a:spcBef>
              <a:buClr>
                <a:srgbClr val="FE8C2E"/>
              </a:buClr>
              <a:buSzPct val="85000"/>
              <a:buFont typeface="Wingdings" pitchFamily="2" charset="2"/>
              <a:buChar char="¢"/>
              <a:defRPr/>
            </a:pPr>
            <a:endParaRPr lang="ru-RU" sz="2000" kern="0" dirty="0">
              <a:latin typeface="+mn-lt"/>
            </a:endParaRP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857250" y="1700213"/>
            <a:ext cx="778668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>
              <a:defRPr/>
            </a:pPr>
            <a:r>
              <a:rPr lang="ru-RU" sz="2400" b="1" dirty="0">
                <a:solidFill>
                  <a:srgbClr val="CC0000"/>
                </a:solidFill>
                <a:latin typeface="+mn-lt"/>
              </a:rPr>
              <a:t>Интернет-ресурсы</a:t>
            </a:r>
          </a:p>
        </p:txBody>
      </p:sp>
      <p:sp>
        <p:nvSpPr>
          <p:cNvPr id="6" name="Заголовок 1"/>
          <p:cNvSpPr txBox="1">
            <a:spLocks/>
          </p:cNvSpPr>
          <p:nvPr/>
        </p:nvSpPr>
        <p:spPr bwMode="white">
          <a:xfrm>
            <a:off x="0" y="-19050"/>
            <a:ext cx="9906000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2000" b="1" kern="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Всероссийская  олимпиада по финансовой грамотности, финансовому рынку и защите прав потребителей финансовых услуг </a:t>
            </a:r>
          </a:p>
        </p:txBody>
      </p:sp>
    </p:spTree>
    <p:extLst>
      <p:ext uri="{BB962C8B-B14F-4D97-AF65-F5344CB8AC3E}">
        <p14:creationId xmlns:p14="http://schemas.microsoft.com/office/powerpoint/2010/main" val="351978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 txBox="1">
            <a:spLocks/>
          </p:cNvSpPr>
          <p:nvPr/>
        </p:nvSpPr>
        <p:spPr>
          <a:xfrm>
            <a:off x="704528" y="2162175"/>
            <a:ext cx="8393112" cy="35004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u="sng" dirty="0" smtClean="0">
                <a:hlinkClick r:id="rId2"/>
              </a:rPr>
              <a:t>http</a:t>
            </a:r>
            <a:r>
              <a:rPr lang="ru-RU" u="sng" dirty="0">
                <a:hlinkClick r:id="rId2"/>
              </a:rPr>
              <a:t>://fincult.info/</a:t>
            </a:r>
            <a:r>
              <a:rPr lang="ru-RU" dirty="0"/>
              <a:t> - Банк России</a:t>
            </a:r>
          </a:p>
          <a:p>
            <a:pPr lvl="0"/>
            <a:r>
              <a:rPr lang="ru-RU" u="sng" dirty="0" err="1">
                <a:hlinkClick r:id="rId3"/>
              </a:rPr>
              <a:t>www</a:t>
            </a:r>
            <a:r>
              <a:rPr lang="ru-RU" u="sng" dirty="0">
                <a:hlinkClick r:id="rId3"/>
              </a:rPr>
              <a:t>.</a:t>
            </a:r>
            <a:r>
              <a:rPr lang="en-US" u="sng" dirty="0" err="1">
                <a:hlinkClick r:id="rId3"/>
              </a:rPr>
              <a:t>cbr</a:t>
            </a:r>
            <a:r>
              <a:rPr lang="ru-RU" u="sng" dirty="0">
                <a:hlinkClick r:id="rId3"/>
              </a:rPr>
              <a:t>.</a:t>
            </a:r>
            <a:r>
              <a:rPr lang="ru-RU" u="sng" dirty="0" err="1">
                <a:hlinkClick r:id="rId3"/>
              </a:rPr>
              <a:t>ru</a:t>
            </a:r>
            <a:r>
              <a:rPr lang="ru-RU" dirty="0"/>
              <a:t> - Банк России </a:t>
            </a:r>
          </a:p>
          <a:p>
            <a:pPr lvl="0"/>
            <a:r>
              <a:rPr lang="ru-RU" u="sng" dirty="0">
                <a:hlinkClick r:id="rId4"/>
              </a:rPr>
              <a:t>http://moex.com</a:t>
            </a:r>
            <a:r>
              <a:rPr lang="ru-RU" dirty="0"/>
              <a:t> – Московская биржа</a:t>
            </a:r>
          </a:p>
          <a:p>
            <a:pPr lvl="0"/>
            <a:r>
              <a:rPr lang="ru-RU" u="sng" dirty="0" smtClean="0">
                <a:hlinkClick r:id="rId5"/>
              </a:rPr>
              <a:t>http</a:t>
            </a:r>
            <a:r>
              <a:rPr lang="ru-RU" u="sng" dirty="0">
                <a:hlinkClick r:id="rId5"/>
              </a:rPr>
              <a:t>://napf.ru/</a:t>
            </a:r>
            <a:r>
              <a:rPr lang="ru-RU" dirty="0"/>
              <a:t> - СРО НАПФ</a:t>
            </a:r>
          </a:p>
          <a:p>
            <a:pPr lvl="0"/>
            <a:r>
              <a:rPr lang="ru-RU" u="sng" dirty="0">
                <a:hlinkClick r:id="rId6"/>
              </a:rPr>
              <a:t>http://www.</a:t>
            </a:r>
            <a:r>
              <a:rPr lang="en-US" u="sng" dirty="0" err="1">
                <a:hlinkClick r:id="rId6"/>
              </a:rPr>
              <a:t>naufor</a:t>
            </a:r>
            <a:r>
              <a:rPr lang="ru-RU" u="sng" dirty="0">
                <a:hlinkClick r:id="rId6"/>
              </a:rPr>
              <a:t>.</a:t>
            </a:r>
            <a:r>
              <a:rPr lang="ru-RU" u="sng" dirty="0" err="1">
                <a:hlinkClick r:id="rId6"/>
              </a:rPr>
              <a:t>ru</a:t>
            </a:r>
            <a:r>
              <a:rPr lang="ru-RU" u="sng" dirty="0">
                <a:hlinkClick r:id="rId6"/>
              </a:rPr>
              <a:t>/</a:t>
            </a:r>
            <a:r>
              <a:rPr lang="ru-RU" dirty="0"/>
              <a:t> - СРО НАУФОР</a:t>
            </a:r>
          </a:p>
          <a:p>
            <a:pPr lvl="0"/>
            <a:r>
              <a:rPr lang="ru-RU" u="sng" dirty="0">
                <a:hlinkClick r:id="rId7"/>
              </a:rPr>
              <a:t>http://www.partad.ru/</a:t>
            </a:r>
            <a:r>
              <a:rPr lang="ru-RU" dirty="0"/>
              <a:t> - СРО ПАРТАД</a:t>
            </a:r>
          </a:p>
          <a:p>
            <a:pPr lvl="0"/>
            <a:r>
              <a:rPr lang="ru-RU" u="sng" dirty="0">
                <a:hlinkClick r:id="rId8"/>
              </a:rPr>
              <a:t>http://www.nfa.ru/-</a:t>
            </a:r>
            <a:r>
              <a:rPr lang="ru-RU" dirty="0"/>
              <a:t> - СРО НФА </a:t>
            </a:r>
          </a:p>
          <a:p>
            <a:pPr lvl="0"/>
            <a:r>
              <a:rPr lang="ru-RU" u="sng" dirty="0">
                <a:hlinkClick r:id="rId9"/>
              </a:rPr>
              <a:t>http://crfin.ru/</a:t>
            </a:r>
            <a:r>
              <a:rPr lang="ru-RU" dirty="0"/>
              <a:t> - СРО ЦРФИ</a:t>
            </a:r>
          </a:p>
          <a:p>
            <a:pPr lvl="0"/>
            <a:r>
              <a:rPr lang="ru-RU" u="sng" dirty="0" smtClean="0">
                <a:hlinkClick r:id="rId10"/>
              </a:rPr>
              <a:t>http</a:t>
            </a:r>
            <a:r>
              <a:rPr lang="ru-RU" u="sng" dirty="0">
                <a:hlinkClick r:id="rId10"/>
              </a:rPr>
              <a:t>://www.investfunds.ru/</a:t>
            </a:r>
            <a:r>
              <a:rPr lang="ru-RU" dirty="0"/>
              <a:t> - Группа </a:t>
            </a:r>
            <a:r>
              <a:rPr lang="ru-RU" dirty="0" err="1"/>
              <a:t>CBonds</a:t>
            </a:r>
            <a:endParaRPr lang="ru-RU" dirty="0"/>
          </a:p>
          <a:p>
            <a:pPr lvl="0"/>
            <a:r>
              <a:rPr lang="ru-RU" u="sng" dirty="0">
                <a:hlinkClick r:id="rId11"/>
              </a:rPr>
              <a:t>http://rospotrebnadzor.ru</a:t>
            </a:r>
            <a:r>
              <a:rPr lang="ru-RU" dirty="0"/>
              <a:t>- </a:t>
            </a:r>
            <a:r>
              <a:rPr lang="ru-RU" dirty="0" err="1"/>
              <a:t>Роспотребнадзор</a:t>
            </a:r>
            <a:r>
              <a:rPr lang="ru-RU" dirty="0"/>
              <a:t> </a:t>
            </a:r>
          </a:p>
          <a:p>
            <a:pPr lvl="0"/>
            <a:r>
              <a:rPr lang="ru-RU" u="sng" dirty="0">
                <a:hlinkClick r:id="rId12"/>
              </a:rPr>
              <a:t>http://finpotrebsouz.ru/</a:t>
            </a:r>
            <a:r>
              <a:rPr lang="ru-RU" dirty="0"/>
              <a:t> - </a:t>
            </a:r>
            <a:r>
              <a:rPr lang="ru-RU" dirty="0" err="1"/>
              <a:t>ФинПотребСоюз</a:t>
            </a:r>
            <a:endParaRPr lang="ru-RU" dirty="0"/>
          </a:p>
          <a:p>
            <a:pPr>
              <a:defRPr/>
            </a:pPr>
            <a:endParaRPr lang="ru-RU" sz="2000" dirty="0"/>
          </a:p>
          <a:p>
            <a:pPr>
              <a:defRPr/>
            </a:pPr>
            <a:endParaRPr lang="ru-RU" sz="2000" dirty="0"/>
          </a:p>
          <a:p>
            <a:pPr>
              <a:defRPr/>
            </a:pPr>
            <a:endParaRPr lang="ru-RU" sz="2000" b="1" dirty="0"/>
          </a:p>
          <a:p>
            <a:pPr marL="342900" indent="-342900">
              <a:spcBef>
                <a:spcPct val="20000"/>
              </a:spcBef>
              <a:buClr>
                <a:srgbClr val="FE8C2E"/>
              </a:buClr>
              <a:buSzPct val="85000"/>
              <a:buFont typeface="Wingdings" pitchFamily="2" charset="2"/>
              <a:buChar char="¢"/>
              <a:defRPr/>
            </a:pPr>
            <a:endParaRPr lang="ru-RU" sz="2000" kern="0" dirty="0">
              <a:latin typeface="+mn-lt"/>
            </a:endParaRP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857250" y="1700213"/>
            <a:ext cx="778668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>
              <a:defRPr/>
            </a:pPr>
            <a:r>
              <a:rPr lang="ru-RU" sz="2400" b="1" dirty="0">
                <a:solidFill>
                  <a:srgbClr val="CC0000"/>
                </a:solidFill>
                <a:latin typeface="+mn-lt"/>
              </a:rPr>
              <a:t>Интернет-ресурсы</a:t>
            </a:r>
          </a:p>
        </p:txBody>
      </p:sp>
      <p:sp>
        <p:nvSpPr>
          <p:cNvPr id="6" name="Заголовок 1"/>
          <p:cNvSpPr txBox="1">
            <a:spLocks/>
          </p:cNvSpPr>
          <p:nvPr/>
        </p:nvSpPr>
        <p:spPr bwMode="white">
          <a:xfrm>
            <a:off x="0" y="-19050"/>
            <a:ext cx="9906000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2000" b="1" kern="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Всероссийская  олимпиада по финансовой грамотности, финансовому рынку и защите прав потребителей финансовых услуг </a:t>
            </a:r>
          </a:p>
        </p:txBody>
      </p:sp>
    </p:spTree>
    <p:extLst>
      <p:ext uri="{BB962C8B-B14F-4D97-AF65-F5344CB8AC3E}">
        <p14:creationId xmlns:p14="http://schemas.microsoft.com/office/powerpoint/2010/main" val="351978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Содержимое 2"/>
          <p:cNvSpPr txBox="1">
            <a:spLocks/>
          </p:cNvSpPr>
          <p:nvPr/>
        </p:nvSpPr>
        <p:spPr bwMode="auto">
          <a:xfrm>
            <a:off x="488950" y="2349500"/>
            <a:ext cx="8393113" cy="35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ru-RU" sz="2000" dirty="0">
                <a:latin typeface="Tahoma" pitchFamily="34" charset="0"/>
              </a:rPr>
              <a:t>	</a:t>
            </a:r>
            <a:r>
              <a:rPr lang="ru-RU" b="1" dirty="0"/>
              <a:t>В разделе Учебно-методические материалы (</a:t>
            </a:r>
            <a:r>
              <a:rPr lang="ru-RU" b="1" u="sng" dirty="0">
                <a:hlinkClick r:id="rId2"/>
              </a:rPr>
              <a:t>http://www.fin-olimp.ru/o-proekte/materials/</a:t>
            </a:r>
            <a:r>
              <a:rPr lang="ru-RU" b="1" dirty="0"/>
              <a:t>) </a:t>
            </a:r>
            <a:endParaRPr lang="ru-RU" b="1" dirty="0" smtClean="0"/>
          </a:p>
          <a:p>
            <a:endParaRPr lang="ru-RU" b="1" dirty="0"/>
          </a:p>
          <a:p>
            <a:r>
              <a:rPr lang="ru-RU" b="1" dirty="0" smtClean="0"/>
              <a:t>необходимо</a:t>
            </a:r>
            <a:r>
              <a:rPr lang="ru-RU" b="1" dirty="0"/>
              <a:t>:</a:t>
            </a:r>
            <a:endParaRPr lang="ru-RU" dirty="0"/>
          </a:p>
          <a:p>
            <a:pPr lvl="0"/>
            <a:endParaRPr lang="ru-RU" dirty="0" smtClean="0"/>
          </a:p>
          <a:p>
            <a:pPr lvl="0"/>
            <a:r>
              <a:rPr lang="ru-RU" dirty="0" smtClean="0"/>
              <a:t>Посмотреть </a:t>
            </a:r>
            <a:r>
              <a:rPr lang="ru-RU" dirty="0"/>
              <a:t>ссылки на сайты по финансовой грамотности.</a:t>
            </a:r>
          </a:p>
          <a:p>
            <a:pPr lvl="0"/>
            <a:endParaRPr lang="ru-RU" dirty="0" smtClean="0"/>
          </a:p>
          <a:p>
            <a:pPr>
              <a:spcBef>
                <a:spcPct val="20000"/>
              </a:spcBef>
              <a:buClr>
                <a:srgbClr val="FE8C2E"/>
              </a:buClr>
              <a:buSzPct val="85000"/>
              <a:buFont typeface="Wingdings" pitchFamily="2" charset="2"/>
              <a:buChar char="¢"/>
            </a:pPr>
            <a:endParaRPr lang="ru-RU" sz="2000" dirty="0">
              <a:latin typeface="Tahoma" pitchFamily="34" charset="0"/>
            </a:endParaRP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857250" y="1700213"/>
            <a:ext cx="778668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>
              <a:defRPr/>
            </a:pPr>
            <a:r>
              <a:rPr lang="ru-RU" sz="2400" b="1" dirty="0" smtClean="0">
                <a:solidFill>
                  <a:srgbClr val="CC0000"/>
                </a:solidFill>
                <a:latin typeface="+mn-lt"/>
              </a:rPr>
              <a:t>Подготовка к Олимпиаде</a:t>
            </a:r>
            <a:endParaRPr lang="ru-RU" sz="2400" b="1" dirty="0">
              <a:solidFill>
                <a:srgbClr val="CC0000"/>
              </a:solidFill>
              <a:latin typeface="+mn-lt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 bwMode="white">
          <a:xfrm>
            <a:off x="0" y="-19050"/>
            <a:ext cx="9906000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2000" b="1" kern="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Всероссийская  олимпиада по финансовой грамотности, финансовому рынку и защите прав потребителей финансовых услуг </a:t>
            </a:r>
          </a:p>
        </p:txBody>
      </p:sp>
    </p:spTree>
    <p:extLst>
      <p:ext uri="{BB962C8B-B14F-4D97-AF65-F5344CB8AC3E}">
        <p14:creationId xmlns:p14="http://schemas.microsoft.com/office/powerpoint/2010/main" val="3796465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Содержимое 2"/>
          <p:cNvSpPr txBox="1">
            <a:spLocks/>
          </p:cNvSpPr>
          <p:nvPr/>
        </p:nvSpPr>
        <p:spPr bwMode="auto">
          <a:xfrm>
            <a:off x="488950" y="2349500"/>
            <a:ext cx="8393113" cy="35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ru-RU" sz="2000" dirty="0">
                <a:latin typeface="Tahoma" pitchFamily="34" charset="0"/>
              </a:rPr>
              <a:t>	</a:t>
            </a:r>
            <a:r>
              <a:rPr lang="ru-RU" b="1" dirty="0"/>
              <a:t>В разделе Учебно-методические материалы (</a:t>
            </a:r>
            <a:r>
              <a:rPr lang="ru-RU" b="1" u="sng" dirty="0">
                <a:hlinkClick r:id="rId2"/>
              </a:rPr>
              <a:t>http://www.fin-olimp.ru/o-proekte/materials/</a:t>
            </a:r>
            <a:r>
              <a:rPr lang="ru-RU" b="1" dirty="0"/>
              <a:t>) </a:t>
            </a:r>
            <a:endParaRPr lang="ru-RU" b="1" dirty="0" smtClean="0"/>
          </a:p>
          <a:p>
            <a:endParaRPr lang="ru-RU" b="1" dirty="0"/>
          </a:p>
          <a:p>
            <a:r>
              <a:rPr lang="ru-RU" b="1" dirty="0" smtClean="0"/>
              <a:t>необходимо</a:t>
            </a:r>
            <a:r>
              <a:rPr lang="ru-RU" b="1" dirty="0"/>
              <a:t>:</a:t>
            </a:r>
            <a:endParaRPr lang="ru-RU" dirty="0"/>
          </a:p>
          <a:p>
            <a:pPr lvl="0"/>
            <a:endParaRPr lang="ru-RU" dirty="0" smtClean="0"/>
          </a:p>
          <a:p>
            <a:pPr lvl="0"/>
            <a:r>
              <a:rPr lang="ru-RU" dirty="0" err="1" smtClean="0"/>
              <a:t>Прорешать</a:t>
            </a:r>
            <a:r>
              <a:rPr lang="ru-RU" dirty="0" smtClean="0"/>
              <a:t> </a:t>
            </a:r>
            <a:r>
              <a:rPr lang="ru-RU" dirty="0">
                <a:hlinkClick r:id="rId3"/>
              </a:rPr>
              <a:t>Задания олимпиады прошлых</a:t>
            </a:r>
            <a:r>
              <a:rPr lang="ru-RU" dirty="0"/>
              <a:t> лет. </a:t>
            </a:r>
          </a:p>
          <a:p>
            <a:pPr lvl="0"/>
            <a:endParaRPr lang="ru-RU" dirty="0" smtClean="0">
              <a:hlinkClick r:id="rId4"/>
            </a:endParaRPr>
          </a:p>
          <a:p>
            <a:pPr lvl="0"/>
            <a:endParaRPr lang="ru-RU" dirty="0" smtClean="0"/>
          </a:p>
          <a:p>
            <a:pPr>
              <a:spcBef>
                <a:spcPct val="20000"/>
              </a:spcBef>
              <a:buClr>
                <a:srgbClr val="FE8C2E"/>
              </a:buClr>
              <a:buSzPct val="85000"/>
              <a:buFont typeface="Wingdings" pitchFamily="2" charset="2"/>
              <a:buChar char="¢"/>
            </a:pPr>
            <a:endParaRPr lang="ru-RU" sz="2000" dirty="0">
              <a:latin typeface="Tahoma" pitchFamily="34" charset="0"/>
            </a:endParaRP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857250" y="1700213"/>
            <a:ext cx="778668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>
              <a:defRPr/>
            </a:pPr>
            <a:r>
              <a:rPr lang="ru-RU" sz="2400" b="1" dirty="0" smtClean="0">
                <a:solidFill>
                  <a:srgbClr val="CC0000"/>
                </a:solidFill>
                <a:latin typeface="+mn-lt"/>
              </a:rPr>
              <a:t>Подготовка к Олимпиаде</a:t>
            </a:r>
            <a:endParaRPr lang="ru-RU" sz="2400" b="1" dirty="0">
              <a:solidFill>
                <a:srgbClr val="CC0000"/>
              </a:solidFill>
              <a:latin typeface="+mn-lt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 bwMode="white">
          <a:xfrm>
            <a:off x="0" y="-19050"/>
            <a:ext cx="9906000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2000" b="1" kern="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Всероссийская  олимпиада по финансовой грамотности, финансовому рынку и защите прав потребителей финансовых услуг </a:t>
            </a:r>
          </a:p>
        </p:txBody>
      </p:sp>
    </p:spTree>
    <p:extLst>
      <p:ext uri="{BB962C8B-B14F-4D97-AF65-F5344CB8AC3E}">
        <p14:creationId xmlns:p14="http://schemas.microsoft.com/office/powerpoint/2010/main" val="2660857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Содержимое 2"/>
          <p:cNvSpPr txBox="1">
            <a:spLocks/>
          </p:cNvSpPr>
          <p:nvPr/>
        </p:nvSpPr>
        <p:spPr bwMode="auto">
          <a:xfrm>
            <a:off x="554037" y="2162175"/>
            <a:ext cx="8393113" cy="35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ru-RU" sz="2000" dirty="0">
                <a:latin typeface="Tahoma" pitchFamily="34" charset="0"/>
              </a:rPr>
              <a:t>	</a:t>
            </a:r>
            <a:r>
              <a:rPr lang="ru-RU" b="1" dirty="0"/>
              <a:t>Выделите характеристики, которыми обладают </a:t>
            </a:r>
            <a:r>
              <a:rPr lang="ru-RU" b="1" dirty="0" err="1"/>
              <a:t>микрофинансовые</a:t>
            </a:r>
            <a:r>
              <a:rPr lang="ru-RU" b="1" dirty="0"/>
              <a:t> организации:</a:t>
            </a:r>
          </a:p>
          <a:p>
            <a:pPr lvl="0"/>
            <a:r>
              <a:rPr lang="ru-RU" dirty="0" smtClean="0"/>
              <a:t>1. Имеют </a:t>
            </a:r>
            <a:r>
              <a:rPr lang="ru-RU" dirty="0"/>
              <a:t>лицензию на осуществление банковских операций со средствами физических лиц, выданную Центральным банком РФ</a:t>
            </a:r>
          </a:p>
          <a:p>
            <a:pPr lvl="0"/>
            <a:r>
              <a:rPr lang="ru-RU" dirty="0" smtClean="0"/>
              <a:t>2. Предельное </a:t>
            </a:r>
            <a:r>
              <a:rPr lang="ru-RU" dirty="0"/>
              <a:t>значение ставки по займу до 30 дней составляет 820% годовых </a:t>
            </a:r>
          </a:p>
          <a:p>
            <a:pPr lvl="0"/>
            <a:r>
              <a:rPr lang="ru-RU" dirty="0" smtClean="0"/>
              <a:t>3. Выдают </a:t>
            </a:r>
            <a:r>
              <a:rPr lang="ru-RU" dirty="0"/>
              <a:t>кредиты практически любым заемщикам, включая имеющим просроченную задолженность по другим кредитам и безработным</a:t>
            </a:r>
          </a:p>
          <a:p>
            <a:pPr lvl="0"/>
            <a:r>
              <a:rPr lang="ru-RU" dirty="0" smtClean="0"/>
              <a:t>4. Предоставляют </a:t>
            </a:r>
            <a:r>
              <a:rPr lang="ru-RU" dirty="0"/>
              <a:t>кредит новым клиентам только по паспорту, не требуя справок о доходах и пр.</a:t>
            </a:r>
          </a:p>
          <a:p>
            <a:pPr lvl="0"/>
            <a:r>
              <a:rPr lang="ru-RU" dirty="0" smtClean="0"/>
              <a:t>5. Предельное </a:t>
            </a:r>
            <a:r>
              <a:rPr lang="ru-RU" dirty="0"/>
              <a:t>значение ставки по займу 49% годовых при сроках свыше 365 дней</a:t>
            </a:r>
          </a:p>
          <a:p>
            <a:pPr lvl="0"/>
            <a:r>
              <a:rPr lang="ru-RU" dirty="0" smtClean="0"/>
              <a:t>6. Количество </a:t>
            </a:r>
            <a:r>
              <a:rPr lang="ru-RU" dirty="0"/>
              <a:t>этих организаций в РФ на </a:t>
            </a:r>
            <a:r>
              <a:rPr lang="ru-RU" dirty="0" smtClean="0"/>
              <a:t>1.07.2018 </a:t>
            </a:r>
            <a:r>
              <a:rPr lang="ru-RU" dirty="0"/>
              <a:t>года было 507</a:t>
            </a:r>
          </a:p>
          <a:p>
            <a:r>
              <a:rPr lang="ru-RU" dirty="0"/>
              <a:t>Ответы:</a:t>
            </a:r>
          </a:p>
          <a:p>
            <a:pPr lvl="0"/>
            <a:r>
              <a:rPr lang="ru-RU" dirty="0"/>
              <a:t>Кроме 1 и 6</a:t>
            </a:r>
          </a:p>
          <a:p>
            <a:pPr lvl="0"/>
            <a:r>
              <a:rPr lang="ru-RU" dirty="0"/>
              <a:t>Кроме 2 и 3</a:t>
            </a:r>
          </a:p>
          <a:p>
            <a:pPr lvl="0"/>
            <a:r>
              <a:rPr lang="ru-RU" dirty="0"/>
              <a:t>Кроме 4, 5 и 6</a:t>
            </a:r>
          </a:p>
          <a:p>
            <a:pPr lvl="0"/>
            <a:r>
              <a:rPr lang="ru-RU" dirty="0"/>
              <a:t>Все</a:t>
            </a:r>
          </a:p>
          <a:p>
            <a:pPr lvl="0"/>
            <a:endParaRPr lang="ru-RU" dirty="0" smtClean="0">
              <a:hlinkClick r:id="rId2"/>
            </a:endParaRPr>
          </a:p>
          <a:p>
            <a:pPr lvl="0"/>
            <a:endParaRPr lang="ru-RU" dirty="0" smtClean="0"/>
          </a:p>
          <a:p>
            <a:pPr>
              <a:spcBef>
                <a:spcPct val="20000"/>
              </a:spcBef>
              <a:buClr>
                <a:srgbClr val="FE8C2E"/>
              </a:buClr>
              <a:buSzPct val="85000"/>
              <a:buFont typeface="Wingdings" pitchFamily="2" charset="2"/>
              <a:buChar char="¢"/>
            </a:pPr>
            <a:endParaRPr lang="ru-RU" sz="2000" dirty="0">
              <a:latin typeface="Tahoma" pitchFamily="34" charset="0"/>
            </a:endParaRP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857250" y="1700213"/>
            <a:ext cx="778668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>
              <a:defRPr/>
            </a:pPr>
            <a:r>
              <a:rPr lang="ru-RU" sz="2400" b="1" dirty="0" smtClean="0">
                <a:solidFill>
                  <a:srgbClr val="CC0000"/>
                </a:solidFill>
                <a:latin typeface="+mn-lt"/>
              </a:rPr>
              <a:t>Пример вопроса</a:t>
            </a:r>
            <a:endParaRPr lang="ru-RU" sz="2400" b="1" dirty="0">
              <a:solidFill>
                <a:srgbClr val="CC0000"/>
              </a:solidFill>
              <a:latin typeface="+mn-lt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 bwMode="white">
          <a:xfrm>
            <a:off x="0" y="-19050"/>
            <a:ext cx="9906000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2000" b="1" kern="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Всероссийская  олимпиада по финансовой грамотности, финансовому рынку и защите прав потребителей финансовых услуг </a:t>
            </a:r>
          </a:p>
        </p:txBody>
      </p:sp>
    </p:spTree>
    <p:extLst>
      <p:ext uri="{BB962C8B-B14F-4D97-AF65-F5344CB8AC3E}">
        <p14:creationId xmlns:p14="http://schemas.microsoft.com/office/powerpoint/2010/main" val="2259803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Содержимое 2"/>
          <p:cNvSpPr txBox="1">
            <a:spLocks/>
          </p:cNvSpPr>
          <p:nvPr/>
        </p:nvSpPr>
        <p:spPr bwMode="auto">
          <a:xfrm>
            <a:off x="488950" y="2349500"/>
            <a:ext cx="8393113" cy="35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ru-RU" sz="2000" dirty="0">
                <a:latin typeface="Tahoma" pitchFamily="34" charset="0"/>
              </a:rPr>
              <a:t>	</a:t>
            </a:r>
            <a:r>
              <a:rPr lang="ru-RU" b="1" dirty="0"/>
              <a:t>В разделе Учебно-методические материалы (</a:t>
            </a:r>
            <a:r>
              <a:rPr lang="ru-RU" b="1" u="sng" dirty="0">
                <a:hlinkClick r:id="rId2"/>
              </a:rPr>
              <a:t>http://www.fin-olimp.ru/o-proekte/materials/</a:t>
            </a:r>
            <a:r>
              <a:rPr lang="ru-RU" b="1" dirty="0"/>
              <a:t>) </a:t>
            </a:r>
            <a:endParaRPr lang="ru-RU" b="1" dirty="0" smtClean="0"/>
          </a:p>
          <a:p>
            <a:endParaRPr lang="ru-RU" b="1" dirty="0"/>
          </a:p>
          <a:p>
            <a:r>
              <a:rPr lang="ru-RU" b="1" dirty="0" smtClean="0"/>
              <a:t>необходимо</a:t>
            </a:r>
            <a:r>
              <a:rPr lang="ru-RU" b="1" dirty="0"/>
              <a:t>:</a:t>
            </a:r>
            <a:endParaRPr lang="ru-RU" dirty="0"/>
          </a:p>
          <a:p>
            <a:pPr lvl="0"/>
            <a:endParaRPr lang="ru-RU" dirty="0" smtClean="0"/>
          </a:p>
          <a:p>
            <a:pPr lvl="0"/>
            <a:r>
              <a:rPr lang="ru-RU" dirty="0" smtClean="0">
                <a:hlinkClick r:id="rId3"/>
              </a:rPr>
              <a:t>Изучить</a:t>
            </a:r>
            <a:r>
              <a:rPr lang="ru-RU" dirty="0" smtClean="0"/>
              <a:t> </a:t>
            </a:r>
            <a:r>
              <a:rPr lang="ru-RU" dirty="0"/>
              <a:t>материал по финансовой математике. Освоить решение задач с помощью калькулятора.</a:t>
            </a:r>
          </a:p>
          <a:p>
            <a:pPr lvl="0"/>
            <a:endParaRPr lang="ru-RU" dirty="0" smtClean="0"/>
          </a:p>
          <a:p>
            <a:pPr>
              <a:spcBef>
                <a:spcPct val="20000"/>
              </a:spcBef>
              <a:buClr>
                <a:srgbClr val="FE8C2E"/>
              </a:buClr>
              <a:buSzPct val="85000"/>
              <a:buFont typeface="Wingdings" pitchFamily="2" charset="2"/>
              <a:buChar char="¢"/>
            </a:pPr>
            <a:endParaRPr lang="ru-RU" sz="2000" dirty="0">
              <a:latin typeface="Tahoma" pitchFamily="34" charset="0"/>
            </a:endParaRP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857250" y="1700213"/>
            <a:ext cx="778668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>
              <a:defRPr/>
            </a:pPr>
            <a:r>
              <a:rPr lang="ru-RU" sz="2400" b="1" dirty="0" smtClean="0">
                <a:solidFill>
                  <a:srgbClr val="CC0000"/>
                </a:solidFill>
                <a:latin typeface="+mn-lt"/>
              </a:rPr>
              <a:t>Подготовка к Олимпиаде</a:t>
            </a:r>
            <a:endParaRPr lang="ru-RU" sz="2400" b="1" dirty="0">
              <a:solidFill>
                <a:srgbClr val="CC0000"/>
              </a:solidFill>
              <a:latin typeface="+mn-lt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 bwMode="white">
          <a:xfrm>
            <a:off x="0" y="-19050"/>
            <a:ext cx="9906000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2000" b="1" kern="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Всероссийская  олимпиада по финансовой грамотности, финансовому рынку и защите прав потребителей финансовых услуг </a:t>
            </a:r>
          </a:p>
        </p:txBody>
      </p:sp>
    </p:spTree>
    <p:extLst>
      <p:ext uri="{BB962C8B-B14F-4D97-AF65-F5344CB8AC3E}">
        <p14:creationId xmlns:p14="http://schemas.microsoft.com/office/powerpoint/2010/main" val="873396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Содержимое 2"/>
          <p:cNvSpPr txBox="1">
            <a:spLocks/>
          </p:cNvSpPr>
          <p:nvPr/>
        </p:nvSpPr>
        <p:spPr bwMode="auto">
          <a:xfrm>
            <a:off x="488950" y="2349500"/>
            <a:ext cx="8393113" cy="35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ru-RU" sz="2000" dirty="0">
                <a:latin typeface="Tahoma" pitchFamily="34" charset="0"/>
              </a:rPr>
              <a:t>	</a:t>
            </a:r>
            <a:r>
              <a:rPr lang="ru-RU" b="1" dirty="0"/>
              <a:t>В разделе Учебно-методические материалы (</a:t>
            </a:r>
            <a:r>
              <a:rPr lang="ru-RU" b="1" u="sng" dirty="0">
                <a:hlinkClick r:id="rId2"/>
              </a:rPr>
              <a:t>http://www.fin-olimp.ru/o-proekte/materials/</a:t>
            </a:r>
            <a:r>
              <a:rPr lang="ru-RU" b="1" dirty="0"/>
              <a:t>) </a:t>
            </a:r>
            <a:endParaRPr lang="ru-RU" b="1" dirty="0" smtClean="0"/>
          </a:p>
          <a:p>
            <a:endParaRPr lang="ru-RU" b="1" dirty="0"/>
          </a:p>
          <a:p>
            <a:r>
              <a:rPr lang="ru-RU" b="1" dirty="0" smtClean="0"/>
              <a:t>необходимо</a:t>
            </a:r>
            <a:r>
              <a:rPr lang="ru-RU" b="1" dirty="0"/>
              <a:t>:</a:t>
            </a:r>
            <a:endParaRPr lang="ru-RU" dirty="0"/>
          </a:p>
          <a:p>
            <a:pPr lvl="0"/>
            <a:endParaRPr lang="ru-RU" dirty="0" smtClean="0"/>
          </a:p>
          <a:p>
            <a:pPr lvl="0"/>
            <a:r>
              <a:rPr lang="ru-RU" dirty="0" smtClean="0"/>
              <a:t>Изучить </a:t>
            </a:r>
            <a:r>
              <a:rPr lang="ru-RU" dirty="0"/>
              <a:t>другие материалы для </a:t>
            </a:r>
            <a:r>
              <a:rPr lang="ru-RU" dirty="0" smtClean="0"/>
              <a:t>подготовки:</a:t>
            </a:r>
          </a:p>
          <a:p>
            <a:pPr lvl="0"/>
            <a:endParaRPr lang="ru-RU" dirty="0" smtClean="0"/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dirty="0" smtClean="0">
                <a:latin typeface="Tahoma" pitchFamily="34" charset="0"/>
              </a:rPr>
              <a:t>Видео-ролики по финансовой грамотности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dirty="0" smtClean="0">
                <a:latin typeface="Tahoma" pitchFamily="34" charset="0"/>
              </a:rPr>
              <a:t>Слайды лекций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dirty="0" err="1" smtClean="0">
                <a:latin typeface="Tahoma" pitchFamily="34" charset="0"/>
              </a:rPr>
              <a:t>Вебинары</a:t>
            </a:r>
            <a:r>
              <a:rPr lang="ru-RU" dirty="0" smtClean="0">
                <a:latin typeface="Tahoma" pitchFamily="34" charset="0"/>
              </a:rPr>
              <a:t> по темам Олимпиады</a:t>
            </a:r>
            <a:endParaRPr lang="ru-RU" dirty="0"/>
          </a:p>
          <a:p>
            <a:pPr>
              <a:spcBef>
                <a:spcPct val="20000"/>
              </a:spcBef>
              <a:buClr>
                <a:srgbClr val="FE8C2E"/>
              </a:buClr>
              <a:buSzPct val="85000"/>
              <a:buFont typeface="Wingdings" pitchFamily="2" charset="2"/>
              <a:buChar char="¢"/>
            </a:pPr>
            <a:endParaRPr lang="ru-RU" sz="2000" dirty="0">
              <a:latin typeface="Tahoma" pitchFamily="34" charset="0"/>
            </a:endParaRP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857250" y="1700213"/>
            <a:ext cx="778668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>
              <a:defRPr/>
            </a:pPr>
            <a:r>
              <a:rPr lang="ru-RU" sz="2400" b="1" dirty="0" smtClean="0">
                <a:solidFill>
                  <a:srgbClr val="CC0000"/>
                </a:solidFill>
                <a:latin typeface="+mn-lt"/>
              </a:rPr>
              <a:t>Подготовка к Олимпиаде</a:t>
            </a:r>
            <a:endParaRPr lang="ru-RU" sz="2400" b="1" dirty="0">
              <a:solidFill>
                <a:srgbClr val="CC0000"/>
              </a:solidFill>
              <a:latin typeface="+mn-lt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 bwMode="white">
          <a:xfrm>
            <a:off x="0" y="-19050"/>
            <a:ext cx="9906000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2000" b="1" kern="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Всероссийская  олимпиада по финансовой грамотности, финансовому рынку и защите прав потребителей финансовых услуг </a:t>
            </a:r>
          </a:p>
        </p:txBody>
      </p:sp>
    </p:spTree>
    <p:extLst>
      <p:ext uri="{BB962C8B-B14F-4D97-AF65-F5344CB8AC3E}">
        <p14:creationId xmlns:p14="http://schemas.microsoft.com/office/powerpoint/2010/main" val="3818600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2"/>
          <p:cNvSpPr txBox="1">
            <a:spLocks/>
          </p:cNvSpPr>
          <p:nvPr/>
        </p:nvSpPr>
        <p:spPr>
          <a:xfrm>
            <a:off x="357188" y="2420938"/>
            <a:ext cx="8572500" cy="2852737"/>
          </a:xfrm>
          <a:prstGeom prst="rect">
            <a:avLst/>
          </a:prstGeom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rgbClr val="FE8C2E"/>
              </a:buClr>
              <a:buSzPct val="85000"/>
              <a:buFont typeface="Wingdings" pitchFamily="2" charset="2"/>
              <a:buChar char="¢"/>
              <a:defRPr/>
            </a:pPr>
            <a:r>
              <a:rPr lang="ru-RU" sz="2000" kern="0" dirty="0">
                <a:latin typeface="+mn-lt"/>
              </a:rPr>
              <a:t>Тестирование проводится на сайте «Центр тестирования ИФРУ» </a:t>
            </a:r>
            <a:r>
              <a:rPr lang="en-US" sz="2000" u="sng" dirty="0" smtClean="0">
                <a:hlinkClick r:id="rId2"/>
              </a:rPr>
              <a:t>www</a:t>
            </a:r>
            <a:r>
              <a:rPr lang="ru-RU" sz="2000" u="sng" dirty="0">
                <a:hlinkClick r:id="rId2"/>
              </a:rPr>
              <a:t>.</a:t>
            </a:r>
            <a:r>
              <a:rPr lang="en-US" sz="2000" u="sng" dirty="0" err="1">
                <a:hlinkClick r:id="rId2"/>
              </a:rPr>
              <a:t>olimp</a:t>
            </a:r>
            <a:r>
              <a:rPr lang="ru-RU" sz="2000" u="sng" dirty="0">
                <a:hlinkClick r:id="rId2"/>
              </a:rPr>
              <a:t>-</a:t>
            </a:r>
            <a:r>
              <a:rPr lang="en-US" sz="2000" u="sng" dirty="0">
                <a:hlinkClick r:id="rId2"/>
              </a:rPr>
              <a:t>test</a:t>
            </a:r>
            <a:r>
              <a:rPr lang="ru-RU" sz="2000" u="sng" dirty="0">
                <a:hlinkClick r:id="rId2"/>
              </a:rPr>
              <a:t>.</a:t>
            </a:r>
            <a:r>
              <a:rPr lang="en-US" sz="2000" u="sng" dirty="0" err="1" smtClean="0">
                <a:hlinkClick r:id="rId2"/>
              </a:rPr>
              <a:t>ru</a:t>
            </a:r>
            <a:r>
              <a:rPr lang="ru-RU" sz="2000" kern="0" dirty="0" smtClean="0">
                <a:latin typeface="+mn-lt"/>
              </a:rPr>
              <a:t> </a:t>
            </a:r>
          </a:p>
          <a:p>
            <a:pPr marL="342900" indent="-342900">
              <a:spcBef>
                <a:spcPct val="20000"/>
              </a:spcBef>
              <a:buClr>
                <a:srgbClr val="FE8C2E"/>
              </a:buClr>
              <a:buSzPct val="85000"/>
              <a:buFont typeface="Wingdings" pitchFamily="2" charset="2"/>
              <a:buChar char="¢"/>
              <a:defRPr/>
            </a:pPr>
            <a:endParaRPr lang="ru-RU" sz="800" kern="0" dirty="0">
              <a:latin typeface="+mn-lt"/>
            </a:endParaRPr>
          </a:p>
          <a:p>
            <a:pPr marL="342900" indent="-342900">
              <a:spcBef>
                <a:spcPct val="20000"/>
              </a:spcBef>
              <a:buClr>
                <a:srgbClr val="FE8C2E"/>
              </a:buClr>
              <a:buSzPct val="85000"/>
              <a:buFont typeface="Wingdings" pitchFamily="2" charset="2"/>
              <a:buChar char="¢"/>
              <a:defRPr/>
            </a:pPr>
            <a:r>
              <a:rPr lang="ru-RU" sz="2000" kern="0" dirty="0"/>
              <a:t>Активное участие в подготовке вопросов принимают участники финансового рынка и даже </a:t>
            </a:r>
            <a:r>
              <a:rPr lang="ru-RU" sz="2000" kern="0" dirty="0" err="1"/>
              <a:t>мегарегулятор</a:t>
            </a:r>
            <a:endParaRPr lang="ru-RU" sz="2000" kern="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827088" y="1628775"/>
            <a:ext cx="778668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>
              <a:defRPr/>
            </a:pPr>
            <a:r>
              <a:rPr lang="ru-RU" sz="2400" b="1" dirty="0">
                <a:solidFill>
                  <a:srgbClr val="CC0000"/>
                </a:solidFill>
                <a:latin typeface="+mn-lt"/>
              </a:rPr>
              <a:t>Тестирование (</a:t>
            </a:r>
            <a:r>
              <a:rPr lang="en-US" sz="2400" b="1" dirty="0">
                <a:solidFill>
                  <a:srgbClr val="CC0000"/>
                </a:solidFill>
                <a:latin typeface="+mn-lt"/>
              </a:rPr>
              <a:t>I</a:t>
            </a:r>
            <a:r>
              <a:rPr lang="ru-RU" sz="2400" b="1" dirty="0">
                <a:solidFill>
                  <a:srgbClr val="CC0000"/>
                </a:solidFill>
                <a:latin typeface="+mn-lt"/>
              </a:rPr>
              <a:t> – этап)</a:t>
            </a:r>
          </a:p>
        </p:txBody>
      </p:sp>
      <p:sp>
        <p:nvSpPr>
          <p:cNvPr id="7" name="Заголовок 1"/>
          <p:cNvSpPr txBox="1">
            <a:spLocks/>
          </p:cNvSpPr>
          <p:nvPr/>
        </p:nvSpPr>
        <p:spPr bwMode="white">
          <a:xfrm>
            <a:off x="0" y="-19050"/>
            <a:ext cx="9906000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2000" b="1" kern="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Всероссийская  олимпиада по финансовой грамотности, финансовому рынку и защите прав потребителей финансовых услуг </a:t>
            </a:r>
          </a:p>
        </p:txBody>
      </p:sp>
    </p:spTree>
    <p:extLst>
      <p:ext uri="{BB962C8B-B14F-4D97-AF65-F5344CB8AC3E}">
        <p14:creationId xmlns:p14="http://schemas.microsoft.com/office/powerpoint/2010/main" val="4249805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 txBox="1">
            <a:spLocks/>
          </p:cNvSpPr>
          <p:nvPr/>
        </p:nvSpPr>
        <p:spPr>
          <a:xfrm>
            <a:off x="557213" y="2520950"/>
            <a:ext cx="8572500" cy="3500438"/>
          </a:xfrm>
          <a:prstGeom prst="rect">
            <a:avLst/>
          </a:prstGeom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rgbClr val="FE8C2E"/>
              </a:buClr>
              <a:buSzPct val="85000"/>
              <a:buFont typeface="Wingdings" pitchFamily="2" charset="2"/>
              <a:buChar char="¢"/>
              <a:defRPr/>
            </a:pPr>
            <a:r>
              <a:rPr lang="ru-RU" sz="2000" kern="0" dirty="0">
                <a:latin typeface="+mn-lt"/>
              </a:rPr>
              <a:t>Второй этап Олимпиады проводится в форме написания творческого </a:t>
            </a:r>
            <a:r>
              <a:rPr lang="ru-RU" sz="2000" kern="0" dirty="0" smtClean="0">
                <a:latin typeface="+mn-lt"/>
              </a:rPr>
              <a:t>эссе. </a:t>
            </a:r>
          </a:p>
          <a:p>
            <a:pPr marL="342900" indent="-342900">
              <a:spcBef>
                <a:spcPct val="20000"/>
              </a:spcBef>
              <a:buClr>
                <a:srgbClr val="FE8C2E"/>
              </a:buClr>
              <a:buSzPct val="85000"/>
              <a:buFont typeface="Wingdings" pitchFamily="2" charset="2"/>
              <a:buChar char="¢"/>
              <a:defRPr/>
            </a:pPr>
            <a:r>
              <a:rPr lang="ru-RU" sz="2000" kern="0" dirty="0" smtClean="0">
                <a:latin typeface="+mn-lt"/>
              </a:rPr>
              <a:t>Сдача готовых эссе производится на сайте тестирования. </a:t>
            </a:r>
          </a:p>
          <a:p>
            <a:pPr marL="342900" indent="-342900">
              <a:spcBef>
                <a:spcPct val="20000"/>
              </a:spcBef>
              <a:buClr>
                <a:srgbClr val="FE8C2E"/>
              </a:buClr>
              <a:buSzPct val="85000"/>
              <a:buFont typeface="Wingdings" pitchFamily="2" charset="2"/>
              <a:buChar char="¢"/>
              <a:defRPr/>
            </a:pPr>
            <a:r>
              <a:rPr lang="ru-RU" sz="2000" kern="0" dirty="0" smtClean="0">
                <a:latin typeface="+mn-lt"/>
              </a:rPr>
              <a:t>Все работы проходят электронную и экспертную проверку на плагиат.</a:t>
            </a:r>
          </a:p>
          <a:p>
            <a:pPr marL="342900" indent="-342900">
              <a:spcBef>
                <a:spcPct val="20000"/>
              </a:spcBef>
              <a:buClr>
                <a:srgbClr val="FE8C2E"/>
              </a:buClr>
              <a:buSzPct val="85000"/>
              <a:buFont typeface="Wingdings" pitchFamily="2" charset="2"/>
              <a:buChar char="¢"/>
              <a:defRPr/>
            </a:pPr>
            <a:r>
              <a:rPr lang="ru-RU" sz="2000" kern="0" dirty="0" smtClean="0">
                <a:latin typeface="+mn-lt"/>
              </a:rPr>
              <a:t>Результаты проверки эссе, проходной балл и списки прошедших в третий этап участников публикуются на сайте Олимпиады в разделе «Новости и события».</a:t>
            </a:r>
            <a:endParaRPr lang="ru-RU" sz="2000" kern="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857250" y="1671638"/>
            <a:ext cx="778668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>
              <a:defRPr/>
            </a:pPr>
            <a:r>
              <a:rPr lang="ru-RU" sz="2400" b="1" dirty="0">
                <a:solidFill>
                  <a:srgbClr val="CC0000"/>
                </a:solidFill>
                <a:latin typeface="+mn-lt"/>
              </a:rPr>
              <a:t>Творческий </a:t>
            </a:r>
            <a:r>
              <a:rPr lang="ru-RU" sz="2400" b="1" dirty="0" err="1">
                <a:solidFill>
                  <a:srgbClr val="CC0000"/>
                </a:solidFill>
                <a:latin typeface="+mn-lt"/>
              </a:rPr>
              <a:t>очно-заочный</a:t>
            </a:r>
            <a:r>
              <a:rPr lang="ru-RU" sz="2400" b="1" dirty="0">
                <a:solidFill>
                  <a:srgbClr val="CC0000"/>
                </a:solidFill>
                <a:latin typeface="+mn-lt"/>
              </a:rPr>
              <a:t> конкурс (</a:t>
            </a:r>
            <a:r>
              <a:rPr lang="en-US" sz="2400" b="1" dirty="0">
                <a:solidFill>
                  <a:srgbClr val="CC0000"/>
                </a:solidFill>
                <a:latin typeface="+mn-lt"/>
              </a:rPr>
              <a:t>II – </a:t>
            </a:r>
            <a:r>
              <a:rPr lang="ru-RU" sz="2400" b="1" dirty="0">
                <a:solidFill>
                  <a:srgbClr val="CC0000"/>
                </a:solidFill>
                <a:latin typeface="+mn-lt"/>
              </a:rPr>
              <a:t>этап)</a:t>
            </a:r>
          </a:p>
        </p:txBody>
      </p:sp>
      <p:sp>
        <p:nvSpPr>
          <p:cNvPr id="6" name="Заголовок 1"/>
          <p:cNvSpPr txBox="1">
            <a:spLocks/>
          </p:cNvSpPr>
          <p:nvPr/>
        </p:nvSpPr>
        <p:spPr bwMode="white">
          <a:xfrm>
            <a:off x="0" y="-19050"/>
            <a:ext cx="9906000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2000" b="1" kern="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Всероссийская  олимпиада по финансовой грамотности, финансовому рынку и защите прав потребителей финансовых услуг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 txBox="1">
            <a:spLocks/>
          </p:cNvSpPr>
          <p:nvPr/>
        </p:nvSpPr>
        <p:spPr>
          <a:xfrm>
            <a:off x="560512" y="2276872"/>
            <a:ext cx="8572500" cy="3500438"/>
          </a:xfrm>
          <a:prstGeom prst="rect">
            <a:avLst/>
          </a:prstGeom>
        </p:spPr>
        <p:txBody>
          <a:bodyPr/>
          <a:lstStyle/>
          <a:p>
            <a:pPr marL="342900" indent="-342900">
              <a:defRPr/>
            </a:pPr>
            <a:r>
              <a:rPr lang="ru-RU" sz="2000" dirty="0">
                <a:latin typeface="Tahoma" pitchFamily="34" charset="0"/>
              </a:rPr>
              <a:t>		</a:t>
            </a:r>
            <a:endParaRPr lang="ru-RU" sz="2000" dirty="0" smtClean="0">
              <a:latin typeface="Tahoma" pitchFamily="34" charset="0"/>
            </a:endParaRPr>
          </a:p>
          <a:p>
            <a:pPr marL="342900" indent="-342900">
              <a:defRPr/>
            </a:pPr>
            <a:r>
              <a:rPr lang="ru-RU" sz="2000" dirty="0" smtClean="0">
                <a:latin typeface="Tahoma" pitchFamily="34" charset="0"/>
              </a:rPr>
              <a:t>		Финал проводится в регионах, в которых в финал прошло наибольшее количество участников, при </a:t>
            </a:r>
            <a:r>
              <a:rPr lang="ru-RU" sz="2000" dirty="0">
                <a:latin typeface="Tahoma" pitchFamily="34" charset="0"/>
              </a:rPr>
              <a:t>поддержке и участии </a:t>
            </a:r>
            <a:r>
              <a:rPr lang="ru-RU" sz="2000" dirty="0"/>
              <a:t>регионального управления </a:t>
            </a:r>
            <a:r>
              <a:rPr lang="ru-RU" sz="2000" dirty="0" err="1"/>
              <a:t>Роспотребнадзора</a:t>
            </a:r>
            <a:r>
              <a:rPr lang="ru-RU" sz="2000" dirty="0"/>
              <a:t>, отделений </a:t>
            </a:r>
            <a:r>
              <a:rPr lang="ru-RU" sz="2000" dirty="0" err="1" smtClean="0"/>
              <a:t>Финпотребсоюза</a:t>
            </a:r>
            <a:r>
              <a:rPr lang="ru-RU" sz="2000" dirty="0" smtClean="0"/>
              <a:t>, территориальных учреждений Банка России, </a:t>
            </a:r>
            <a:r>
              <a:rPr lang="ru-RU" sz="2000" dirty="0"/>
              <a:t>представителей общественных организаций, научного сообщества, органов государственной и муниципальной власти,</a:t>
            </a:r>
            <a:r>
              <a:rPr lang="ru-RU" sz="2000" dirty="0">
                <a:latin typeface="Tahoma" pitchFamily="34" charset="0"/>
              </a:rPr>
              <a:t>	</a:t>
            </a:r>
            <a:r>
              <a:rPr lang="ru-RU" sz="2000" dirty="0" smtClean="0">
                <a:latin typeface="Tahoma" pitchFamily="34" charset="0"/>
              </a:rPr>
              <a:t> а </a:t>
            </a:r>
            <a:r>
              <a:rPr lang="ru-RU" sz="2000" dirty="0">
                <a:latin typeface="Tahoma" pitchFamily="34" charset="0"/>
              </a:rPr>
              <a:t>также </a:t>
            </a:r>
            <a:r>
              <a:rPr lang="ru-RU" sz="2000" dirty="0" smtClean="0">
                <a:latin typeface="Tahoma" pitchFamily="34" charset="0"/>
              </a:rPr>
              <a:t>региональных </a:t>
            </a:r>
            <a:r>
              <a:rPr lang="ru-RU" sz="2000" dirty="0">
                <a:latin typeface="Tahoma" pitchFamily="34" charset="0"/>
              </a:rPr>
              <a:t>финансовых </a:t>
            </a:r>
            <a:r>
              <a:rPr lang="ru-RU" sz="2000" dirty="0" smtClean="0">
                <a:latin typeface="Tahoma" pitchFamily="34" charset="0"/>
              </a:rPr>
              <a:t>организаций.</a:t>
            </a:r>
            <a:endParaRPr lang="ru-RU" sz="2000" dirty="0">
              <a:latin typeface="Tahoma" pitchFamily="34" charset="0"/>
            </a:endParaRPr>
          </a:p>
          <a:p>
            <a:pPr marL="342900" indent="-342900">
              <a:defRPr/>
            </a:pPr>
            <a:r>
              <a:rPr lang="ru-RU" sz="2000" dirty="0">
                <a:latin typeface="Tahoma" pitchFamily="34" charset="0"/>
              </a:rPr>
              <a:t>		</a:t>
            </a:r>
          </a:p>
          <a:p>
            <a:pPr marL="342900" indent="-342900">
              <a:defRPr/>
            </a:pPr>
            <a:r>
              <a:rPr lang="ru-RU" sz="2000" dirty="0">
                <a:latin typeface="Tahoma" pitchFamily="34" charset="0"/>
              </a:rPr>
              <a:t>		</a:t>
            </a:r>
            <a:endParaRPr lang="ru-RU" sz="2000" kern="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857250" y="1671638"/>
            <a:ext cx="778668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>
              <a:defRPr/>
            </a:pPr>
            <a:r>
              <a:rPr lang="ru-RU" sz="2400" b="1" dirty="0" smtClean="0">
                <a:solidFill>
                  <a:srgbClr val="CC0000"/>
                </a:solidFill>
                <a:latin typeface="+mn-lt"/>
              </a:rPr>
              <a:t>Финал (</a:t>
            </a:r>
            <a:r>
              <a:rPr lang="en-US" sz="2400" b="1" dirty="0" smtClean="0">
                <a:solidFill>
                  <a:srgbClr val="CC0000"/>
                </a:solidFill>
                <a:latin typeface="+mn-lt"/>
              </a:rPr>
              <a:t>III </a:t>
            </a:r>
            <a:r>
              <a:rPr lang="en-US" sz="2400" b="1" dirty="0">
                <a:solidFill>
                  <a:srgbClr val="CC0000"/>
                </a:solidFill>
                <a:latin typeface="+mn-lt"/>
              </a:rPr>
              <a:t>– </a:t>
            </a:r>
            <a:r>
              <a:rPr lang="ru-RU" sz="2400" b="1" dirty="0">
                <a:solidFill>
                  <a:srgbClr val="CC0000"/>
                </a:solidFill>
                <a:latin typeface="+mn-lt"/>
              </a:rPr>
              <a:t>этап)</a:t>
            </a:r>
          </a:p>
        </p:txBody>
      </p:sp>
      <p:sp>
        <p:nvSpPr>
          <p:cNvPr id="6" name="Заголовок 1"/>
          <p:cNvSpPr txBox="1">
            <a:spLocks/>
          </p:cNvSpPr>
          <p:nvPr/>
        </p:nvSpPr>
        <p:spPr bwMode="white">
          <a:xfrm>
            <a:off x="0" y="-19050"/>
            <a:ext cx="9906000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2000" b="1" kern="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Всероссийская  олимпиада по финансовой грамотности, финансовому рынку и защите прав потребителей финансовых услуг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 txBox="1">
            <a:spLocks/>
          </p:cNvSpPr>
          <p:nvPr/>
        </p:nvSpPr>
        <p:spPr bwMode="gray">
          <a:xfrm>
            <a:off x="833438" y="2205038"/>
            <a:ext cx="9072562" cy="431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rgbClr val="FE8C2E"/>
              </a:buClr>
              <a:buSzPct val="85000"/>
              <a:buFont typeface="Wingdings" pitchFamily="2" charset="2"/>
              <a:buNone/>
              <a:defRPr/>
            </a:pPr>
            <a:r>
              <a:rPr lang="ru-RU" altLang="ru-RU" sz="2000" kern="0" dirty="0" smtClean="0">
                <a:latin typeface="+mn-lt"/>
              </a:rPr>
              <a:t>Олимпиада состоит из трех этапов: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rgbClr val="FE8C2E"/>
              </a:buClr>
              <a:buSzPct val="85000"/>
              <a:buFont typeface="Wingdings" pitchFamily="2" charset="2"/>
              <a:buNone/>
              <a:defRPr/>
            </a:pPr>
            <a:endParaRPr lang="ru-RU" altLang="ru-RU" sz="1000" kern="0" dirty="0" smtClean="0">
              <a:latin typeface="+mn-lt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rgbClr val="FE8C2E"/>
              </a:buClr>
              <a:buSzPct val="85000"/>
              <a:buFont typeface="Wingdings" pitchFamily="2" charset="2"/>
              <a:buNone/>
              <a:defRPr/>
            </a:pPr>
            <a:r>
              <a:rPr lang="ru-RU" altLang="ru-RU" sz="2000" b="1" kern="0" dirty="0" smtClean="0">
                <a:solidFill>
                  <a:srgbClr val="CC0000"/>
                </a:solidFill>
                <a:latin typeface="+mn-lt"/>
              </a:rPr>
              <a:t>I    этап</a:t>
            </a:r>
            <a:r>
              <a:rPr lang="ru-RU" altLang="ru-RU" sz="2000" kern="0" dirty="0" smtClean="0">
                <a:latin typeface="+mn-lt"/>
              </a:rPr>
              <a:t> - Заочное тестирование 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rgbClr val="FE8C2E"/>
              </a:buClr>
              <a:buSzPct val="85000"/>
              <a:buFont typeface="Wingdings" pitchFamily="2" charset="2"/>
              <a:buNone/>
              <a:defRPr/>
            </a:pPr>
            <a:endParaRPr lang="ru-RU" altLang="ru-RU" sz="1000" kern="0" dirty="0" smtClean="0">
              <a:latin typeface="+mn-lt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rgbClr val="FE8C2E"/>
              </a:buClr>
              <a:buSzPct val="85000"/>
              <a:buFont typeface="Wingdings" pitchFamily="2" charset="2"/>
              <a:buNone/>
              <a:defRPr/>
            </a:pPr>
            <a:r>
              <a:rPr lang="ru-RU" altLang="ru-RU" sz="2000" b="1" kern="0" dirty="0" smtClean="0">
                <a:solidFill>
                  <a:srgbClr val="CC0000"/>
                </a:solidFill>
                <a:latin typeface="+mn-lt"/>
              </a:rPr>
              <a:t>II   этап </a:t>
            </a:r>
            <a:r>
              <a:rPr lang="ru-RU" altLang="ru-RU" sz="2000" kern="0" dirty="0" smtClean="0">
                <a:latin typeface="+mn-lt"/>
              </a:rPr>
              <a:t>-</a:t>
            </a:r>
            <a:r>
              <a:rPr lang="ru-RU" altLang="ru-RU" sz="2000" b="1" kern="0" dirty="0" smtClean="0">
                <a:solidFill>
                  <a:srgbClr val="CC0000"/>
                </a:solidFill>
                <a:latin typeface="+mn-lt"/>
              </a:rPr>
              <a:t> </a:t>
            </a:r>
            <a:r>
              <a:rPr lang="ru-RU" altLang="ru-RU" sz="2000" kern="0" dirty="0" smtClean="0">
                <a:latin typeface="+mn-lt"/>
              </a:rPr>
              <a:t>Творческое эссе по предложенной Оргкомитетом тематике 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rgbClr val="FE8C2E"/>
              </a:buClr>
              <a:buSzPct val="85000"/>
              <a:buFont typeface="Wingdings" pitchFamily="2" charset="2"/>
              <a:buNone/>
              <a:defRPr/>
            </a:pPr>
            <a:r>
              <a:rPr lang="ru-RU" altLang="ru-RU" sz="2000" kern="0" dirty="0" smtClean="0">
                <a:latin typeface="+mn-lt"/>
              </a:rPr>
              <a:t>                </a:t>
            </a:r>
            <a:endParaRPr lang="ru-RU" altLang="ru-RU" sz="1000" kern="0" dirty="0" smtClean="0">
              <a:latin typeface="+mn-lt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rgbClr val="FE8C2E"/>
              </a:buClr>
              <a:buSzPct val="85000"/>
              <a:buFont typeface="Wingdings" pitchFamily="2" charset="2"/>
              <a:buNone/>
              <a:defRPr/>
            </a:pPr>
            <a:r>
              <a:rPr lang="ru-RU" altLang="ru-RU" sz="2000" b="1" kern="0" dirty="0" smtClean="0">
                <a:solidFill>
                  <a:srgbClr val="CC0000"/>
                </a:solidFill>
                <a:latin typeface="+mn-lt"/>
              </a:rPr>
              <a:t>III этап </a:t>
            </a:r>
            <a:r>
              <a:rPr lang="ru-RU" altLang="ru-RU" sz="2000" kern="0" dirty="0" smtClean="0">
                <a:latin typeface="+mn-lt"/>
              </a:rPr>
              <a:t>- Финал состоит из  3-х этапов</a:t>
            </a:r>
            <a:r>
              <a:rPr lang="ru-RU" altLang="ru-RU" kern="0" dirty="0" smtClean="0">
                <a:latin typeface="+mn-lt"/>
              </a:rPr>
              <a:t>: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rgbClr val="FE8C2E"/>
              </a:buClr>
              <a:buSzPct val="85000"/>
              <a:buFont typeface="Wingdings" pitchFamily="2" charset="2"/>
              <a:buNone/>
              <a:defRPr/>
            </a:pPr>
            <a:endParaRPr lang="ru-RU" altLang="ru-RU" kern="0" dirty="0" smtClean="0">
              <a:latin typeface="+mn-lt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rgbClr val="FE8C2E"/>
              </a:buClr>
              <a:buSzPct val="85000"/>
              <a:buFont typeface="Wingdings" pitchFamily="2" charset="2"/>
              <a:buNone/>
              <a:defRPr/>
            </a:pPr>
            <a:endParaRPr lang="ru-RU" altLang="ru-RU" kern="0" dirty="0">
              <a:latin typeface="+mn-lt"/>
            </a:endParaRPr>
          </a:p>
        </p:txBody>
      </p:sp>
      <p:sp>
        <p:nvSpPr>
          <p:cNvPr id="5" name="Заголовок 1"/>
          <p:cNvSpPr>
            <a:spLocks/>
          </p:cNvSpPr>
          <p:nvPr/>
        </p:nvSpPr>
        <p:spPr bwMode="black">
          <a:xfrm>
            <a:off x="1495425" y="1484313"/>
            <a:ext cx="6913563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lnSpc>
                <a:spcPct val="150000"/>
              </a:lnSpc>
              <a:defRPr/>
            </a:pPr>
            <a:r>
              <a:rPr lang="ru-RU" sz="2400" b="1" dirty="0">
                <a:solidFill>
                  <a:srgbClr val="CC0000"/>
                </a:solidFill>
                <a:latin typeface="+mn-lt"/>
              </a:rPr>
              <a:t>Порядок проведения Олимпиады</a:t>
            </a:r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1784350" y="4379913"/>
            <a:ext cx="7705725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2000" dirty="0">
                <a:latin typeface="+mn-lt"/>
              </a:rPr>
              <a:t>1-й этап – тестирование </a:t>
            </a:r>
          </a:p>
          <a:p>
            <a:pPr>
              <a:defRPr/>
            </a:pPr>
            <a:r>
              <a:rPr lang="ru-RU" sz="2000" dirty="0">
                <a:latin typeface="+mn-lt"/>
              </a:rPr>
              <a:t>2-й этап – письменный экзамен</a:t>
            </a:r>
          </a:p>
          <a:p>
            <a:pPr>
              <a:defRPr/>
            </a:pPr>
            <a:r>
              <a:rPr lang="ru-RU" sz="2000" dirty="0">
                <a:latin typeface="+mn-lt"/>
              </a:rPr>
              <a:t>3-й этап – </a:t>
            </a:r>
            <a:r>
              <a:rPr lang="ru-RU" sz="2000" dirty="0" smtClean="0">
                <a:latin typeface="+mn-lt"/>
              </a:rPr>
              <a:t>блиц-игра</a:t>
            </a:r>
            <a:endParaRPr lang="ru-RU" sz="2000" dirty="0">
              <a:latin typeface="+mn-lt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 bwMode="white">
          <a:xfrm>
            <a:off x="0" y="-19050"/>
            <a:ext cx="9906000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2000" b="1" kern="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Всероссийская  олимпиада по финансовой грамотности, финансовому рынку и защите прав потребителей финансовых услуг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 txBox="1">
            <a:spLocks/>
          </p:cNvSpPr>
          <p:nvPr/>
        </p:nvSpPr>
        <p:spPr>
          <a:xfrm>
            <a:off x="488504" y="2420888"/>
            <a:ext cx="8572500" cy="3500438"/>
          </a:xfrm>
          <a:prstGeom prst="rect">
            <a:avLst/>
          </a:prstGeom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rgbClr val="FE8C2E"/>
              </a:buClr>
              <a:buSzPct val="85000"/>
              <a:defRPr/>
            </a:pPr>
            <a:endParaRPr lang="ru-RU" sz="2000" kern="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857250" y="1671787"/>
            <a:ext cx="778668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 bwMode="white">
          <a:xfrm>
            <a:off x="0" y="188640"/>
            <a:ext cx="9906000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sz="2000" b="1" dirty="0" smtClean="0">
                <a:solidFill>
                  <a:schemeClr val="bg2"/>
                </a:solidFill>
              </a:rPr>
              <a:t>Регионы - лидеры по регистрации на </a:t>
            </a:r>
            <a:r>
              <a:rPr lang="en-US" sz="2000" b="1" dirty="0" smtClean="0">
                <a:solidFill>
                  <a:schemeClr val="bg2"/>
                </a:solidFill>
              </a:rPr>
              <a:t>XIII </a:t>
            </a:r>
            <a:r>
              <a:rPr lang="ru-RU" sz="2000" b="1" dirty="0" smtClean="0">
                <a:solidFill>
                  <a:schemeClr val="bg2"/>
                </a:solidFill>
              </a:rPr>
              <a:t>Олимпиаду</a:t>
            </a:r>
            <a:endParaRPr lang="ru-RU" sz="2000" b="1" kern="0" dirty="0">
              <a:solidFill>
                <a:schemeClr val="bg1"/>
              </a:solidFill>
              <a:latin typeface="+mj-lt"/>
              <a:ea typeface="+mj-ea"/>
              <a:cs typeface="+mj-cs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1640632" y="1268760"/>
          <a:ext cx="6604000" cy="4450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0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02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Регион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Количество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3333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Волгоградская область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3333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r>
                        <a:rPr lang="ru-RU" sz="1600">
                          <a:solidFill>
                            <a:srgbClr val="3333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602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3333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Ставропольский край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3333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  <a:r>
                        <a:rPr lang="ru-RU" sz="1600">
                          <a:solidFill>
                            <a:srgbClr val="3333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3333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Воронежская область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3333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r>
                        <a:rPr lang="ru-RU" sz="1600">
                          <a:solidFill>
                            <a:srgbClr val="3333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59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3333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Республика Дагестан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3333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73</a:t>
                      </a:r>
                      <a:r>
                        <a:rPr lang="ru-RU" sz="1600">
                          <a:solidFill>
                            <a:srgbClr val="3333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3333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Брянская область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3333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609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3333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Тюменская область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3333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559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3333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Пермский край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3333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r>
                        <a:rPr lang="ru-RU" sz="1600">
                          <a:solidFill>
                            <a:srgbClr val="3333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29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3333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Кемеровская область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3333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r>
                        <a:rPr lang="ru-RU" sz="1600">
                          <a:solidFill>
                            <a:srgbClr val="3333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62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3333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Сахалинская область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3333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r>
                        <a:rPr lang="ru-RU" sz="1600">
                          <a:solidFill>
                            <a:srgbClr val="3333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18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3333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Республика Башкортостан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3333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358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3333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Краснодарский край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3333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309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 txBox="1">
            <a:spLocks/>
          </p:cNvSpPr>
          <p:nvPr/>
        </p:nvSpPr>
        <p:spPr>
          <a:xfrm>
            <a:off x="484188" y="2428875"/>
            <a:ext cx="8572500" cy="3500438"/>
          </a:xfrm>
          <a:prstGeom prst="rect">
            <a:avLst/>
          </a:prstGeom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rgbClr val="FE8C2E"/>
              </a:buClr>
              <a:buSzPct val="85000"/>
              <a:buFont typeface="Wingdings" pitchFamily="2" charset="2"/>
              <a:buChar char="¢"/>
              <a:defRPr/>
            </a:pPr>
            <a:r>
              <a:rPr lang="ru-RU" sz="2000" kern="0" dirty="0" smtClean="0">
                <a:latin typeface="+mn-lt"/>
              </a:rPr>
              <a:t>В Москве </a:t>
            </a:r>
            <a:r>
              <a:rPr lang="ru-RU" sz="2000" kern="0" dirty="0">
                <a:latin typeface="+mn-lt"/>
              </a:rPr>
              <a:t>или Московской области во второй половине марта </a:t>
            </a:r>
            <a:r>
              <a:rPr lang="ru-RU" sz="2000" kern="0" dirty="0" smtClean="0">
                <a:latin typeface="+mn-lt"/>
              </a:rPr>
              <a:t>проводятся мероприятия финала и награждение призеров и победителей.</a:t>
            </a:r>
            <a:endParaRPr lang="ru-RU" sz="2000" kern="0" dirty="0">
              <a:latin typeface="+mn-lt"/>
            </a:endParaRPr>
          </a:p>
          <a:p>
            <a:pPr marL="342900" indent="-342900">
              <a:spcBef>
                <a:spcPct val="20000"/>
              </a:spcBef>
              <a:buClr>
                <a:srgbClr val="FE8C2E"/>
              </a:buClr>
              <a:buSzPct val="85000"/>
              <a:buFont typeface="Wingdings" pitchFamily="2" charset="2"/>
              <a:buChar char="¢"/>
              <a:defRPr/>
            </a:pPr>
            <a:endParaRPr lang="ru-RU" sz="800" kern="0" dirty="0">
              <a:latin typeface="+mn-lt"/>
            </a:endParaRPr>
          </a:p>
          <a:p>
            <a:pPr marL="342900" indent="-342900">
              <a:spcBef>
                <a:spcPct val="20000"/>
              </a:spcBef>
              <a:buClr>
                <a:srgbClr val="FE8C2E"/>
              </a:buClr>
              <a:buSzPct val="85000"/>
              <a:buFont typeface="Wingdings" pitchFamily="2" charset="2"/>
              <a:buChar char="¢"/>
              <a:defRPr/>
            </a:pPr>
            <a:r>
              <a:rPr lang="ru-RU" sz="2000" kern="0" dirty="0" smtClean="0">
                <a:latin typeface="+mn-lt"/>
              </a:rPr>
              <a:t>В этот период предусмотрен </a:t>
            </a:r>
            <a:r>
              <a:rPr lang="ru-RU" sz="2000" kern="0" dirty="0">
                <a:latin typeface="+mn-lt"/>
              </a:rPr>
              <a:t>курс </a:t>
            </a:r>
            <a:r>
              <a:rPr lang="ru-RU" sz="2000" kern="0" dirty="0" smtClean="0">
                <a:latin typeface="+mn-lt"/>
              </a:rPr>
              <a:t>лекций, тренингов </a:t>
            </a:r>
            <a:r>
              <a:rPr lang="ru-RU" sz="2000" kern="0" dirty="0">
                <a:latin typeface="+mn-lt"/>
              </a:rPr>
              <a:t>по тематике </a:t>
            </a:r>
            <a:r>
              <a:rPr lang="ru-RU" sz="2000" kern="0" dirty="0" smtClean="0">
                <a:latin typeface="+mn-lt"/>
              </a:rPr>
              <a:t>Олимпиады для финалистов, педагогов, родителей.</a:t>
            </a:r>
            <a:endParaRPr lang="ru-RU" sz="2000" kern="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984250" y="1700213"/>
            <a:ext cx="778668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>
              <a:defRPr/>
            </a:pPr>
            <a:r>
              <a:rPr lang="ru-RU" sz="2400" b="1" dirty="0" smtClean="0">
                <a:solidFill>
                  <a:srgbClr val="CC0000"/>
                </a:solidFill>
                <a:latin typeface="+mn-lt"/>
              </a:rPr>
              <a:t>Мероприятия финала Олимпиады </a:t>
            </a:r>
            <a:endParaRPr lang="ru-RU" sz="2400" b="1" dirty="0">
              <a:solidFill>
                <a:srgbClr val="CC0000"/>
              </a:solidFill>
              <a:latin typeface="+mn-lt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 bwMode="white">
          <a:xfrm>
            <a:off x="0" y="-19050"/>
            <a:ext cx="9906000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2000" b="1" kern="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Всероссийская  олимпиада по финансовой грамотности, финансовому рынку и защите прав потребителей финансовых услуг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560388" y="1341438"/>
            <a:ext cx="8850312" cy="647700"/>
          </a:xfrm>
        </p:spPr>
        <p:txBody>
          <a:bodyPr/>
          <a:lstStyle/>
          <a:p>
            <a:pPr eaLnBrk="1" hangingPunct="1">
              <a:defRPr/>
            </a:pPr>
            <a:r>
              <a:rPr lang="ru-RU" sz="2400" kern="1200" dirty="0" smtClean="0">
                <a:solidFill>
                  <a:srgbClr val="CC0000"/>
                </a:solidFill>
                <a:latin typeface="+mn-lt"/>
                <a:ea typeface="+mn-ea"/>
                <a:cs typeface="+mn-cs"/>
              </a:rPr>
              <a:t>Приезд и регистрация участников</a:t>
            </a:r>
            <a:endParaRPr lang="ru-RU" sz="2400" kern="1200" dirty="0">
              <a:solidFill>
                <a:srgbClr val="CC0000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88066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1113" y="1906588"/>
            <a:ext cx="7559675" cy="476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Заголовок 1"/>
          <p:cNvSpPr txBox="1">
            <a:spLocks/>
          </p:cNvSpPr>
          <p:nvPr/>
        </p:nvSpPr>
        <p:spPr bwMode="white">
          <a:xfrm>
            <a:off x="0" y="-19050"/>
            <a:ext cx="9906000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2000" b="1" kern="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Всероссийская  олимпиада по финансовой грамотности, финансовому рынку и защите прав потребителей финансовых услуг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560388" y="1341438"/>
            <a:ext cx="8850312" cy="647700"/>
          </a:xfrm>
        </p:spPr>
        <p:txBody>
          <a:bodyPr/>
          <a:lstStyle/>
          <a:p>
            <a:pPr eaLnBrk="1" hangingPunct="1">
              <a:defRPr/>
            </a:pPr>
            <a:r>
              <a:rPr lang="ru-RU" sz="2400" kern="1200" dirty="0" smtClean="0">
                <a:solidFill>
                  <a:srgbClr val="CC0000"/>
                </a:solidFill>
                <a:latin typeface="+mn-lt"/>
                <a:ea typeface="+mn-ea"/>
                <a:cs typeface="+mn-cs"/>
              </a:rPr>
              <a:t>Приезд и регистрация участников</a:t>
            </a:r>
            <a:endParaRPr lang="ru-RU" sz="2400" kern="1200" dirty="0">
              <a:solidFill>
                <a:srgbClr val="CC0000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89090" name="Picture 3"/>
          <p:cNvPicPr>
            <a:picLocks noChangeAspect="1" noChangeArrowheads="1"/>
          </p:cNvPicPr>
          <p:nvPr/>
        </p:nvPicPr>
        <p:blipFill>
          <a:blip r:embed="rId2" cstate="print"/>
          <a:srcRect r="16354"/>
          <a:stretch>
            <a:fillRect/>
          </a:stretch>
        </p:blipFill>
        <p:spPr bwMode="auto">
          <a:xfrm>
            <a:off x="200025" y="2205038"/>
            <a:ext cx="3313113" cy="3741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9091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86163" y="2205038"/>
            <a:ext cx="6072187" cy="3743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Заголовок 1"/>
          <p:cNvSpPr txBox="1">
            <a:spLocks/>
          </p:cNvSpPr>
          <p:nvPr/>
        </p:nvSpPr>
        <p:spPr bwMode="white">
          <a:xfrm>
            <a:off x="0" y="-19050"/>
            <a:ext cx="9906000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2000" b="1" kern="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Всероссийская  олимпиада по финансовой грамотности, финансовому рынку и защите прав потребителей финансовых услуг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776288" y="1268413"/>
            <a:ext cx="7848600" cy="647700"/>
          </a:xfrm>
        </p:spPr>
        <p:txBody>
          <a:bodyPr/>
          <a:lstStyle/>
          <a:p>
            <a:pPr eaLnBrk="1" hangingPunct="1">
              <a:defRPr/>
            </a:pPr>
            <a:r>
              <a:rPr lang="ru-RU" sz="2400" kern="1200" dirty="0" smtClean="0">
                <a:solidFill>
                  <a:srgbClr val="CC0000"/>
                </a:solidFill>
                <a:latin typeface="+mn-lt"/>
                <a:ea typeface="+mn-ea"/>
                <a:cs typeface="+mn-cs"/>
              </a:rPr>
              <a:t>Лекции и тренинги для участников</a:t>
            </a:r>
            <a:endParaRPr lang="ru-RU" sz="2400" kern="1200" dirty="0">
              <a:solidFill>
                <a:srgbClr val="CC0000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90114" name="Picture 3"/>
          <p:cNvPicPr>
            <a:picLocks noChangeAspect="1" noChangeArrowheads="1"/>
          </p:cNvPicPr>
          <p:nvPr/>
        </p:nvPicPr>
        <p:blipFill>
          <a:blip r:embed="rId2" cstate="print"/>
          <a:srcRect l="1836" r="6386"/>
          <a:stretch>
            <a:fillRect/>
          </a:stretch>
        </p:blipFill>
        <p:spPr bwMode="auto">
          <a:xfrm>
            <a:off x="3368675" y="2133600"/>
            <a:ext cx="6437313" cy="4246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Заголовок 1"/>
          <p:cNvSpPr txBox="1">
            <a:spLocks/>
          </p:cNvSpPr>
          <p:nvPr/>
        </p:nvSpPr>
        <p:spPr bwMode="white">
          <a:xfrm>
            <a:off x="0" y="-19050"/>
            <a:ext cx="9906000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2000" b="1" kern="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Всероссийская  олимпиада по финансовой грамотности, финансовому рынку и защите прав потребителей финансовых услуг </a:t>
            </a:r>
          </a:p>
        </p:txBody>
      </p:sp>
      <p:pic>
        <p:nvPicPr>
          <p:cNvPr id="90116" name="Picture 2" descr="https://2.downloader.disk.yandex.ru/preview/62033659038125609670e8d703d2475171eb7ed8548fe28e9771446bb846eb01/inf/_-resYOg-RQVbDo9dlxbsdHG6ZuACquPSDryxPJ7j8w_RbliKycVlVpTG4skjg2meHiWk9_dgnUDiul-9iBMrg%3D%3D?uid=0&amp;filename=DSC_6455.JPG&amp;disposition=inline&amp;hash=&amp;limit=0&amp;content_type=image%2Fjpeg&amp;tknv=v2&amp;size=1163x760"/>
          <p:cNvPicPr>
            <a:picLocks noChangeAspect="1" noChangeArrowheads="1"/>
          </p:cNvPicPr>
          <p:nvPr/>
        </p:nvPicPr>
        <p:blipFill>
          <a:blip r:embed="rId3" cstate="print"/>
          <a:srcRect l="20798" r="25565"/>
          <a:stretch>
            <a:fillRect/>
          </a:stretch>
        </p:blipFill>
        <p:spPr bwMode="auto">
          <a:xfrm>
            <a:off x="128588" y="2205038"/>
            <a:ext cx="3178175" cy="392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560388" y="1341438"/>
            <a:ext cx="8850312" cy="647700"/>
          </a:xfrm>
        </p:spPr>
        <p:txBody>
          <a:bodyPr/>
          <a:lstStyle/>
          <a:p>
            <a:pPr eaLnBrk="1" hangingPunct="1">
              <a:defRPr/>
            </a:pPr>
            <a:r>
              <a:rPr lang="ru-RU" sz="2400" kern="1200" dirty="0" smtClean="0">
                <a:solidFill>
                  <a:srgbClr val="CC0000"/>
                </a:solidFill>
                <a:latin typeface="+mn-lt"/>
                <a:ea typeface="+mn-ea"/>
                <a:cs typeface="+mn-cs"/>
              </a:rPr>
              <a:t>Лекции и тренинги для участников</a:t>
            </a:r>
            <a:endParaRPr lang="ru-RU" sz="2400" kern="1200" dirty="0">
              <a:solidFill>
                <a:srgbClr val="CC0000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91138" name="Picture 3"/>
          <p:cNvPicPr>
            <a:picLocks noChangeAspect="1" noChangeArrowheads="1"/>
          </p:cNvPicPr>
          <p:nvPr/>
        </p:nvPicPr>
        <p:blipFill>
          <a:blip r:embed="rId2" cstate="print"/>
          <a:srcRect r="11082"/>
          <a:stretch>
            <a:fillRect/>
          </a:stretch>
        </p:blipFill>
        <p:spPr bwMode="auto">
          <a:xfrm>
            <a:off x="3152775" y="2276475"/>
            <a:ext cx="6624638" cy="413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Заголовок 1"/>
          <p:cNvSpPr txBox="1">
            <a:spLocks/>
          </p:cNvSpPr>
          <p:nvPr/>
        </p:nvSpPr>
        <p:spPr bwMode="white">
          <a:xfrm>
            <a:off x="0" y="-19050"/>
            <a:ext cx="9906000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2000" b="1" kern="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Всероссийская  олимпиада по финансовой грамотности, финансовому рынку и защите прав потребителей финансовых услуг </a:t>
            </a:r>
          </a:p>
        </p:txBody>
      </p:sp>
      <p:pic>
        <p:nvPicPr>
          <p:cNvPr id="91140" name="Picture 2" descr="https://3.downloader.disk.yandex.ru/preview/d67c2550027e02f3f144a2faa61887cf05985981ffe367385fd5cf1a23a13427/inf/_-resYOg-RQVbDo9dlxbsUp6LillqiTMeOzzRUtGZgD8bEGnbB1NS2YrVezge9cayKtva38giwmKbKT0JflmdA%3D%3D?uid=0&amp;filename=DSC_6454.JPG&amp;disposition=inline&amp;hash=&amp;limit=0&amp;content_type=image%2Fjpeg&amp;tknv=v2&amp;size=1163x760"/>
          <p:cNvPicPr>
            <a:picLocks noChangeAspect="1" noChangeArrowheads="1"/>
          </p:cNvPicPr>
          <p:nvPr/>
        </p:nvPicPr>
        <p:blipFill>
          <a:blip r:embed="rId3" cstate="print"/>
          <a:srcRect l="23068" r="36067"/>
          <a:stretch>
            <a:fillRect/>
          </a:stretch>
        </p:blipFill>
        <p:spPr bwMode="auto">
          <a:xfrm>
            <a:off x="0" y="2066925"/>
            <a:ext cx="2954338" cy="479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88504" y="1484784"/>
            <a:ext cx="8850188" cy="648072"/>
          </a:xfrm>
        </p:spPr>
        <p:txBody>
          <a:bodyPr/>
          <a:lstStyle/>
          <a:p>
            <a:r>
              <a:rPr lang="ru-RU" sz="2400" kern="1200" dirty="0" smtClean="0">
                <a:solidFill>
                  <a:srgbClr val="CC0000"/>
                </a:solidFill>
                <a:latin typeface="+mn-lt"/>
                <a:ea typeface="+mn-ea"/>
                <a:cs typeface="+mn-cs"/>
              </a:rPr>
              <a:t>Лекции и тренинги для участников</a:t>
            </a:r>
            <a:endParaRPr lang="ru-RU" sz="2400" kern="1200" dirty="0">
              <a:solidFill>
                <a:srgbClr val="CC0000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 l="6502"/>
          <a:stretch>
            <a:fillRect/>
          </a:stretch>
        </p:blipFill>
        <p:spPr bwMode="auto">
          <a:xfrm>
            <a:off x="207825" y="2132856"/>
            <a:ext cx="5177223" cy="4529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50764" y="2132856"/>
            <a:ext cx="4254764" cy="45413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Заголовок 1"/>
          <p:cNvSpPr txBox="1">
            <a:spLocks/>
          </p:cNvSpPr>
          <p:nvPr/>
        </p:nvSpPr>
        <p:spPr bwMode="white">
          <a:xfrm>
            <a:off x="0" y="-19404"/>
            <a:ext cx="9906000" cy="1000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Всероссийская  олимпиада по финансовой грамотности,</a:t>
            </a:r>
            <a:r>
              <a:rPr kumimoji="0" lang="ru-RU" sz="2000" b="1" i="0" u="none" strike="noStrike" kern="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ru-RU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финансовому рынку и защите прав потребителей финансовых услуг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88950" y="1484313"/>
            <a:ext cx="8850313" cy="649287"/>
          </a:xfrm>
        </p:spPr>
        <p:txBody>
          <a:bodyPr/>
          <a:lstStyle/>
          <a:p>
            <a:pPr eaLnBrk="1" hangingPunct="1">
              <a:defRPr/>
            </a:pPr>
            <a:r>
              <a:rPr lang="ru-RU" sz="2400" kern="1200" dirty="0" smtClean="0">
                <a:solidFill>
                  <a:srgbClr val="CC0000"/>
                </a:solidFill>
                <a:latin typeface="+mn-lt"/>
                <a:ea typeface="+mn-ea"/>
                <a:cs typeface="+mn-cs"/>
              </a:rPr>
              <a:t>Встречи в Госдуме и Совете Федерации</a:t>
            </a:r>
            <a:endParaRPr lang="ru-RU" sz="2400" kern="1200" dirty="0">
              <a:solidFill>
                <a:srgbClr val="CC0000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 bwMode="white">
          <a:xfrm>
            <a:off x="0" y="-19050"/>
            <a:ext cx="9906000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2000" b="1" kern="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Всероссийская  олимпиада по финансовой грамотности, финансовому рынку и защите прав потребителей финансовых услуг </a:t>
            </a:r>
          </a:p>
        </p:txBody>
      </p:sp>
      <p:pic>
        <p:nvPicPr>
          <p:cNvPr id="8" name="Picture 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7096" y="2133600"/>
            <a:ext cx="3325391" cy="46049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4" descr="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6536" y="2852936"/>
            <a:ext cx="4576310" cy="281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560388" y="1341438"/>
            <a:ext cx="8850312" cy="647700"/>
          </a:xfrm>
        </p:spPr>
        <p:txBody>
          <a:bodyPr/>
          <a:lstStyle/>
          <a:p>
            <a:pPr eaLnBrk="1" hangingPunct="1">
              <a:defRPr/>
            </a:pPr>
            <a:r>
              <a:rPr lang="ru-RU" sz="2400" kern="1200" dirty="0" smtClean="0">
                <a:solidFill>
                  <a:srgbClr val="CC0000"/>
                </a:solidFill>
                <a:latin typeface="+mn-lt"/>
                <a:ea typeface="+mn-ea"/>
                <a:cs typeface="+mn-cs"/>
              </a:rPr>
              <a:t>Экскурсии в Совет Федерации и Госдуму</a:t>
            </a:r>
            <a:endParaRPr lang="ru-RU" sz="2400" kern="1200" dirty="0">
              <a:solidFill>
                <a:srgbClr val="CC0000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9318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588" y="1989138"/>
            <a:ext cx="9591675" cy="4624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Заголовок 1"/>
          <p:cNvSpPr txBox="1">
            <a:spLocks/>
          </p:cNvSpPr>
          <p:nvPr/>
        </p:nvSpPr>
        <p:spPr bwMode="white">
          <a:xfrm>
            <a:off x="0" y="-19050"/>
            <a:ext cx="9906000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2000" b="1" kern="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Всероссийская  олимпиада по финансовой грамотности, финансовому рынку и защите прав потребителей финансовых услуг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560388" y="1412875"/>
            <a:ext cx="8850312" cy="647700"/>
          </a:xfrm>
        </p:spPr>
        <p:txBody>
          <a:bodyPr/>
          <a:lstStyle/>
          <a:p>
            <a:pPr eaLnBrk="1" hangingPunct="1">
              <a:defRPr/>
            </a:pPr>
            <a:r>
              <a:rPr lang="ru-RU" sz="2400" dirty="0" smtClean="0">
                <a:solidFill>
                  <a:srgbClr val="CC0000"/>
                </a:solidFill>
              </a:rPr>
              <a:t>Дополнительные мероприятия для учителей</a:t>
            </a:r>
            <a:endParaRPr lang="ru-RU" sz="2400" kern="1200" dirty="0">
              <a:solidFill>
                <a:srgbClr val="CC0000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5" name="Rectangle 11"/>
          <p:cNvSpPr>
            <a:spLocks/>
          </p:cNvSpPr>
          <p:nvPr/>
        </p:nvSpPr>
        <p:spPr bwMode="gray">
          <a:xfrm>
            <a:off x="57150" y="2492375"/>
            <a:ext cx="4752975" cy="3744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  <a:buClr>
                <a:srgbClr val="FE8C2E"/>
              </a:buClr>
              <a:buSzPct val="85000"/>
              <a:buFont typeface="Wingdings" pitchFamily="2" charset="2"/>
              <a:buNone/>
              <a:defRPr/>
            </a:pPr>
            <a:r>
              <a:rPr lang="ru-RU" dirty="0"/>
              <a:t>        </a:t>
            </a:r>
            <a:r>
              <a:rPr lang="ru-RU" sz="2000" dirty="0">
                <a:latin typeface="+mn-lt"/>
              </a:rPr>
              <a:t>В период проведения финальных мероприятий для учителей, сопровождающих школьников из различных регионов РФ организуются </a:t>
            </a:r>
            <a:r>
              <a:rPr lang="ru-RU" sz="2000" dirty="0" smtClean="0">
                <a:latin typeface="+mn-lt"/>
              </a:rPr>
              <a:t>круглые </a:t>
            </a:r>
            <a:r>
              <a:rPr lang="ru-RU" sz="2000" dirty="0">
                <a:latin typeface="+mn-lt"/>
              </a:rPr>
              <a:t>столы, семинары, на которых</a:t>
            </a:r>
            <a:r>
              <a:rPr lang="ru-RU" sz="2000" dirty="0">
                <a:latin typeface="+mn-lt"/>
                <a:cs typeface="Arial" charset="0"/>
              </a:rPr>
              <a:t>  обсуждаются актуальные темы </a:t>
            </a:r>
            <a:r>
              <a:rPr lang="ru-RU" sz="2000" dirty="0" smtClean="0">
                <a:latin typeface="+mn-lt"/>
                <a:cs typeface="Arial" charset="0"/>
              </a:rPr>
              <a:t>образования</a:t>
            </a:r>
            <a:endParaRPr lang="ru-RU" sz="2000" dirty="0">
              <a:latin typeface="+mn-lt"/>
              <a:cs typeface="Arial" charset="0"/>
            </a:endParaRPr>
          </a:p>
        </p:txBody>
      </p:sp>
      <p:pic>
        <p:nvPicPr>
          <p:cNvPr id="94211" name="Picture 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83150" y="2636838"/>
            <a:ext cx="4741863" cy="3240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Заголовок 1"/>
          <p:cNvSpPr txBox="1">
            <a:spLocks/>
          </p:cNvSpPr>
          <p:nvPr/>
        </p:nvSpPr>
        <p:spPr bwMode="white">
          <a:xfrm>
            <a:off x="0" y="-19050"/>
            <a:ext cx="9906000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2000" b="1" kern="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Всероссийская  олимпиада по финансовой грамотности, финансовому рынку и защите прав потребителей финансовых услуг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 txBox="1">
            <a:spLocks/>
          </p:cNvSpPr>
          <p:nvPr/>
        </p:nvSpPr>
        <p:spPr bwMode="gray">
          <a:xfrm>
            <a:off x="833438" y="2205038"/>
            <a:ext cx="9072562" cy="431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rgbClr val="FE8C2E"/>
              </a:buClr>
              <a:buSzPct val="85000"/>
              <a:buFont typeface="Wingdings" pitchFamily="2" charset="2"/>
              <a:buNone/>
              <a:defRPr/>
            </a:pPr>
            <a:endParaRPr lang="ru-RU" altLang="ru-RU" kern="0" dirty="0">
              <a:latin typeface="+mn-lt"/>
            </a:endParaRPr>
          </a:p>
        </p:txBody>
      </p:sp>
      <p:sp>
        <p:nvSpPr>
          <p:cNvPr id="5" name="Заголовок 1"/>
          <p:cNvSpPr>
            <a:spLocks/>
          </p:cNvSpPr>
          <p:nvPr/>
        </p:nvSpPr>
        <p:spPr bwMode="black">
          <a:xfrm>
            <a:off x="1495425" y="1484313"/>
            <a:ext cx="6913563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lnSpc>
                <a:spcPct val="150000"/>
              </a:lnSpc>
              <a:defRPr/>
            </a:pPr>
            <a:r>
              <a:rPr lang="ru-RU" sz="2400" b="1" dirty="0" smtClean="0">
                <a:solidFill>
                  <a:srgbClr val="CC0000"/>
                </a:solidFill>
                <a:latin typeface="+mn-lt"/>
              </a:rPr>
              <a:t>Календарь </a:t>
            </a:r>
            <a:r>
              <a:rPr lang="ru-RU" sz="2400" b="1" dirty="0">
                <a:solidFill>
                  <a:srgbClr val="CC0000"/>
                </a:solidFill>
                <a:latin typeface="+mn-lt"/>
              </a:rPr>
              <a:t>проведения Олимпиады</a:t>
            </a:r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1424608" y="2564904"/>
            <a:ext cx="7705725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x-none" sz="2000" b="1" smtClean="0"/>
              <a:t>Первый (отборочный) заочный этап</a:t>
            </a:r>
            <a:endParaRPr lang="ru-RU" sz="2000" dirty="0" smtClean="0"/>
          </a:p>
          <a:p>
            <a:endParaRPr lang="ru-RU" sz="2000" dirty="0" smtClean="0"/>
          </a:p>
          <a:p>
            <a:r>
              <a:rPr lang="x-none" sz="2000" smtClean="0"/>
              <a:t>Начало регистрации</a:t>
            </a:r>
            <a:r>
              <a:rPr lang="ru-RU" sz="2000" dirty="0" smtClean="0"/>
              <a:t>: </a:t>
            </a:r>
            <a:r>
              <a:rPr lang="x-none" sz="2000" smtClean="0"/>
              <a:t>01</a:t>
            </a:r>
            <a:r>
              <a:rPr lang="ru-RU" sz="2000" dirty="0" smtClean="0"/>
              <a:t> сентября </a:t>
            </a:r>
            <a:r>
              <a:rPr lang="x-none" sz="2000" smtClean="0"/>
              <a:t>2018</a:t>
            </a:r>
            <a:r>
              <a:rPr lang="ru-RU" sz="2000" dirty="0" smtClean="0"/>
              <a:t> года</a:t>
            </a:r>
          </a:p>
          <a:p>
            <a:endParaRPr lang="ru-RU" sz="2000" dirty="0" smtClean="0"/>
          </a:p>
          <a:p>
            <a:r>
              <a:rPr lang="x-none" sz="2000" smtClean="0"/>
              <a:t>Окончание регистрации</a:t>
            </a:r>
            <a:r>
              <a:rPr lang="ru-RU" sz="2000" dirty="0" smtClean="0"/>
              <a:t>: </a:t>
            </a:r>
            <a:r>
              <a:rPr lang="x-none" sz="2000" smtClean="0"/>
              <a:t>0</a:t>
            </a:r>
            <a:r>
              <a:rPr lang="ru-RU" sz="2000" dirty="0" smtClean="0"/>
              <a:t>1 ноября </a:t>
            </a:r>
            <a:r>
              <a:rPr lang="x-none" sz="2000" smtClean="0"/>
              <a:t>2018</a:t>
            </a:r>
            <a:r>
              <a:rPr lang="ru-RU" sz="2000" dirty="0" smtClean="0"/>
              <a:t> года</a:t>
            </a:r>
          </a:p>
          <a:p>
            <a:endParaRPr lang="ru-RU" sz="2000" dirty="0" smtClean="0"/>
          </a:p>
          <a:p>
            <a:r>
              <a:rPr lang="ru-RU" sz="2000" dirty="0" smtClean="0"/>
              <a:t>Олимпиадное состязание: с 26 по 30 ноября 2018 года</a:t>
            </a:r>
          </a:p>
          <a:p>
            <a:endParaRPr lang="ru-RU" sz="2000" dirty="0" smtClean="0"/>
          </a:p>
          <a:p>
            <a:r>
              <a:rPr lang="x-none" sz="2000" smtClean="0"/>
              <a:t>Подведение итогов</a:t>
            </a:r>
            <a:r>
              <a:rPr lang="ru-RU" sz="2000" dirty="0" smtClean="0"/>
              <a:t>: 3 - </a:t>
            </a:r>
            <a:r>
              <a:rPr lang="en-US" sz="2000" dirty="0" smtClean="0"/>
              <a:t>5 </a:t>
            </a:r>
            <a:r>
              <a:rPr lang="en-US" sz="2000" dirty="0" err="1" smtClean="0"/>
              <a:t>декабря</a:t>
            </a:r>
            <a:r>
              <a:rPr lang="ru-RU" sz="2000" dirty="0" smtClean="0"/>
              <a:t> 2018 года</a:t>
            </a:r>
            <a:endParaRPr lang="ru-RU" sz="2000" dirty="0"/>
          </a:p>
        </p:txBody>
      </p:sp>
      <p:sp>
        <p:nvSpPr>
          <p:cNvPr id="7" name="Заголовок 1"/>
          <p:cNvSpPr txBox="1">
            <a:spLocks/>
          </p:cNvSpPr>
          <p:nvPr/>
        </p:nvSpPr>
        <p:spPr bwMode="white">
          <a:xfrm>
            <a:off x="0" y="-19050"/>
            <a:ext cx="9906000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2000" b="1" kern="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Всероссийская  олимпиада по финансовой грамотности, финансовому рынку и защите прав потребителей финансовых услуг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560388" y="1341438"/>
            <a:ext cx="8850312" cy="647700"/>
          </a:xfrm>
        </p:spPr>
        <p:txBody>
          <a:bodyPr/>
          <a:lstStyle/>
          <a:p>
            <a:pPr eaLnBrk="1" hangingPunct="1">
              <a:defRPr/>
            </a:pPr>
            <a:r>
              <a:rPr lang="ru-RU" sz="2400" kern="1200" dirty="0" smtClean="0">
                <a:solidFill>
                  <a:srgbClr val="CC0000"/>
                </a:solidFill>
                <a:latin typeface="+mn-lt"/>
                <a:ea typeface="+mn-ea"/>
                <a:cs typeface="+mn-cs"/>
              </a:rPr>
              <a:t>Финальные испытания участников</a:t>
            </a:r>
            <a:endParaRPr lang="ru-RU" sz="2400" kern="1200" dirty="0">
              <a:solidFill>
                <a:srgbClr val="CC0000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97282" name="Picture 2"/>
          <p:cNvPicPr>
            <a:picLocks noChangeAspect="1" noChangeArrowheads="1"/>
          </p:cNvPicPr>
          <p:nvPr/>
        </p:nvPicPr>
        <p:blipFill>
          <a:blip r:embed="rId2" cstate="print"/>
          <a:srcRect l="1653" r="1653"/>
          <a:stretch>
            <a:fillRect/>
          </a:stretch>
        </p:blipFill>
        <p:spPr bwMode="auto">
          <a:xfrm>
            <a:off x="776288" y="1893888"/>
            <a:ext cx="8424862" cy="477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Заголовок 1"/>
          <p:cNvSpPr txBox="1">
            <a:spLocks/>
          </p:cNvSpPr>
          <p:nvPr/>
        </p:nvSpPr>
        <p:spPr bwMode="white">
          <a:xfrm>
            <a:off x="0" y="-19050"/>
            <a:ext cx="9906000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2000" b="1" kern="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Всероссийская  олимпиада по финансовой грамотности, финансовому рынку и защите прав потребителей финансовых услуг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560388" y="1341438"/>
            <a:ext cx="8850312" cy="647700"/>
          </a:xfrm>
        </p:spPr>
        <p:txBody>
          <a:bodyPr/>
          <a:lstStyle/>
          <a:p>
            <a:pPr eaLnBrk="1" hangingPunct="1">
              <a:defRPr/>
            </a:pPr>
            <a:r>
              <a:rPr lang="ru-RU" sz="2400" kern="1200" dirty="0" smtClean="0">
                <a:solidFill>
                  <a:srgbClr val="CC0000"/>
                </a:solidFill>
                <a:latin typeface="+mn-lt"/>
                <a:ea typeface="+mn-ea"/>
                <a:cs typeface="+mn-cs"/>
              </a:rPr>
              <a:t>Блиц-игра участников</a:t>
            </a:r>
            <a:endParaRPr lang="ru-RU" sz="2400" kern="1200" dirty="0">
              <a:solidFill>
                <a:srgbClr val="CC0000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98306" name="Picture 2"/>
          <p:cNvPicPr>
            <a:picLocks noChangeAspect="1" noChangeArrowheads="1"/>
          </p:cNvPicPr>
          <p:nvPr/>
        </p:nvPicPr>
        <p:blipFill>
          <a:blip r:embed="rId2" cstate="print"/>
          <a:srcRect l="3081"/>
          <a:stretch>
            <a:fillRect/>
          </a:stretch>
        </p:blipFill>
        <p:spPr bwMode="auto">
          <a:xfrm>
            <a:off x="5024438" y="2133600"/>
            <a:ext cx="4530725" cy="4513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830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5925" y="2124075"/>
            <a:ext cx="4321175" cy="4514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Заголовок 1"/>
          <p:cNvSpPr txBox="1">
            <a:spLocks/>
          </p:cNvSpPr>
          <p:nvPr/>
        </p:nvSpPr>
        <p:spPr bwMode="white">
          <a:xfrm>
            <a:off x="0" y="-19050"/>
            <a:ext cx="9906000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2000" b="1" kern="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Всероссийская  олимпиада по финансовой грамотности, финансовому рынку и защите прав потребителей финансовых услуг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560388" y="1341438"/>
            <a:ext cx="8850312" cy="647700"/>
          </a:xfrm>
        </p:spPr>
        <p:txBody>
          <a:bodyPr/>
          <a:lstStyle/>
          <a:p>
            <a:pPr eaLnBrk="1" hangingPunct="1">
              <a:defRPr/>
            </a:pPr>
            <a:r>
              <a:rPr lang="ru-RU" sz="2400" kern="1200" dirty="0" smtClean="0">
                <a:solidFill>
                  <a:srgbClr val="CC0000"/>
                </a:solidFill>
                <a:latin typeface="+mn-lt"/>
                <a:ea typeface="+mn-ea"/>
                <a:cs typeface="+mn-cs"/>
              </a:rPr>
              <a:t>В ожидании результатов</a:t>
            </a:r>
            <a:endParaRPr lang="ru-RU" sz="2400" kern="1200" dirty="0">
              <a:solidFill>
                <a:srgbClr val="CC0000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9933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1775" y="1989138"/>
            <a:ext cx="9401175" cy="4598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Заголовок 1"/>
          <p:cNvSpPr txBox="1">
            <a:spLocks/>
          </p:cNvSpPr>
          <p:nvPr/>
        </p:nvSpPr>
        <p:spPr bwMode="white">
          <a:xfrm>
            <a:off x="0" y="-19050"/>
            <a:ext cx="9906000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2000" b="1" kern="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Всероссийская  олимпиада по финансовой грамотности, финансовому рынку и защите прав потребителей финансовых услуг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560512" y="1340768"/>
            <a:ext cx="8850188" cy="648072"/>
          </a:xfrm>
        </p:spPr>
        <p:txBody>
          <a:bodyPr/>
          <a:lstStyle/>
          <a:p>
            <a:r>
              <a:rPr lang="ru-RU" sz="2400" kern="1200" dirty="0" smtClean="0">
                <a:solidFill>
                  <a:srgbClr val="CC0000"/>
                </a:solidFill>
                <a:latin typeface="+mn-lt"/>
                <a:ea typeface="+mn-ea"/>
                <a:cs typeface="+mn-cs"/>
              </a:rPr>
              <a:t>Церемония награждения</a:t>
            </a:r>
            <a:endParaRPr lang="ru-RU" sz="2400" kern="1200" dirty="0">
              <a:solidFill>
                <a:srgbClr val="CC0000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 bwMode="white">
          <a:xfrm>
            <a:off x="0" y="-19404"/>
            <a:ext cx="9906000" cy="1000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Всероссийская  олимпиада по финансовой грамотности,</a:t>
            </a:r>
            <a:r>
              <a:rPr kumimoji="0" lang="ru-RU" sz="2000" b="1" i="0" u="none" strike="noStrike" kern="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ru-RU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финансовому рынку и защите прав потребителей финансовых услуг </a:t>
            </a:r>
          </a:p>
        </p:txBody>
      </p:sp>
      <p:pic>
        <p:nvPicPr>
          <p:cNvPr id="10" name="Рисунок 9" descr="Z:\Олимпиада школьников\13 Олимпиада 2017-2018\ФОТО\DSC08436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4648" y="2420888"/>
            <a:ext cx="5940425" cy="33384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560512" y="1340768"/>
            <a:ext cx="8850188" cy="648072"/>
          </a:xfrm>
        </p:spPr>
        <p:txBody>
          <a:bodyPr/>
          <a:lstStyle/>
          <a:p>
            <a:r>
              <a:rPr lang="ru-RU" sz="2400" kern="1200" dirty="0" smtClean="0">
                <a:solidFill>
                  <a:srgbClr val="CC0000"/>
                </a:solidFill>
                <a:latin typeface="+mn-lt"/>
                <a:ea typeface="+mn-ea"/>
                <a:cs typeface="+mn-cs"/>
              </a:rPr>
              <a:t>Церемония награждения</a:t>
            </a:r>
            <a:endParaRPr lang="ru-RU" sz="2400" kern="1200" dirty="0">
              <a:solidFill>
                <a:srgbClr val="CC0000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 bwMode="white">
          <a:xfrm>
            <a:off x="0" y="-19404"/>
            <a:ext cx="9906000" cy="1000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Всероссийская  олимпиада по финансовой грамотности,</a:t>
            </a:r>
            <a:r>
              <a:rPr kumimoji="0" lang="ru-RU" sz="2000" b="1" i="0" u="none" strike="noStrike" kern="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ru-RU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финансовому рынку и защите прав потребителей финансовых услуг </a:t>
            </a:r>
          </a:p>
        </p:txBody>
      </p:sp>
      <p:pic>
        <p:nvPicPr>
          <p:cNvPr id="9" name="Рисунок 8" descr="Z:\Олимпиада школьников\13 Олимпиада 2017-2018\ФОТО\DSC08396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4648" y="2708920"/>
            <a:ext cx="5940425" cy="33384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Box 12"/>
          <p:cNvSpPr txBox="1"/>
          <p:nvPr/>
        </p:nvSpPr>
        <p:spPr>
          <a:xfrm>
            <a:off x="0" y="1988840"/>
            <a:ext cx="96490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aseline="-25000" dirty="0" smtClean="0">
                <a:latin typeface="Times New Roman" pitchFamily="18" charset="0"/>
              </a:rPr>
              <a:t>В церемонии награждения принимали участие:</a:t>
            </a:r>
            <a:r>
              <a:rPr lang="en-US" sz="1400" baseline="-25000" dirty="0" smtClean="0">
                <a:latin typeface="Times New Roman" pitchFamily="18" charset="0"/>
              </a:rPr>
              <a:t> </a:t>
            </a:r>
            <a:r>
              <a:rPr lang="ru-RU" sz="1400" baseline="-25000" dirty="0" smtClean="0">
                <a:latin typeface="Times New Roman" pitchFamily="18" charset="0"/>
              </a:rPr>
              <a:t>ведущие эксперты финансового рынка,</a:t>
            </a:r>
            <a:r>
              <a:rPr lang="en-US" sz="1400" baseline="-25000" dirty="0" smtClean="0">
                <a:latin typeface="Times New Roman" pitchFamily="18" charset="0"/>
              </a:rPr>
              <a:t> </a:t>
            </a:r>
            <a:r>
              <a:rPr lang="ru-RU" sz="1400" baseline="-25000" dirty="0" smtClean="0">
                <a:latin typeface="Times New Roman" pitchFamily="18" charset="0"/>
              </a:rPr>
              <a:t>представители регуляторов,</a:t>
            </a:r>
            <a:r>
              <a:rPr lang="en-US" sz="1400" dirty="0" smtClean="0">
                <a:latin typeface="Times New Roman" pitchFamily="18" charset="0"/>
              </a:rPr>
              <a:t> </a:t>
            </a:r>
            <a:r>
              <a:rPr lang="ru-RU" sz="1400" baseline="-25000" dirty="0" smtClean="0">
                <a:latin typeface="Times New Roman" pitchFamily="18" charset="0"/>
              </a:rPr>
              <a:t>а так же представители организаторов Олимпиады</a:t>
            </a:r>
          </a:p>
          <a:p>
            <a:endParaRPr lang="ru-RU" sz="1400" dirty="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560388" y="1341438"/>
            <a:ext cx="8850312" cy="647700"/>
          </a:xfrm>
        </p:spPr>
        <p:txBody>
          <a:bodyPr/>
          <a:lstStyle/>
          <a:p>
            <a:pPr eaLnBrk="1" hangingPunct="1">
              <a:defRPr/>
            </a:pPr>
            <a:r>
              <a:rPr lang="ru-RU" sz="2400" kern="1200" dirty="0" smtClean="0">
                <a:solidFill>
                  <a:srgbClr val="CC0000"/>
                </a:solidFill>
                <a:latin typeface="+mn-lt"/>
                <a:ea typeface="+mn-ea"/>
                <a:cs typeface="+mn-cs"/>
              </a:rPr>
              <a:t>Церемония награждения</a:t>
            </a:r>
            <a:endParaRPr lang="ru-RU" sz="2400" kern="1200" dirty="0">
              <a:solidFill>
                <a:srgbClr val="CC0000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 bwMode="white">
          <a:xfrm>
            <a:off x="0" y="-19050"/>
            <a:ext cx="9906000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2000" b="1" kern="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Всероссийская  олимпиада по финансовой грамотности, финансовому рынку и защите прав потребителей финансовых услуг </a:t>
            </a:r>
          </a:p>
        </p:txBody>
      </p:sp>
      <p:pic>
        <p:nvPicPr>
          <p:cNvPr id="8" name="Рисунок 7" descr="C:\Users\pilugina\AppData\Local\Microsoft\Windows\Temporary Internet Files\Content.Outlook\J5H2RCLJ\DSC_3157_OUT_1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28664" y="2132856"/>
            <a:ext cx="5940425" cy="38764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5" name="Заголовок 1"/>
          <p:cNvSpPr>
            <a:spLocks noGrp="1"/>
          </p:cNvSpPr>
          <p:nvPr>
            <p:ph type="title"/>
          </p:nvPr>
        </p:nvSpPr>
        <p:spPr>
          <a:xfrm>
            <a:off x="1143000" y="4803775"/>
            <a:ext cx="7288213" cy="1362075"/>
          </a:xfrm>
        </p:spPr>
        <p:txBody>
          <a:bodyPr/>
          <a:lstStyle/>
          <a:p>
            <a:pPr algn="ctr">
              <a:defRPr/>
            </a:pPr>
            <a:r>
              <a:rPr lang="ru-RU" sz="2000" cap="none" dirty="0">
                <a:solidFill>
                  <a:schemeClr val="tx1"/>
                </a:solidFill>
                <a:latin typeface="Tahoma" pitchFamily="34" charset="0"/>
              </a:rPr>
              <a:t>Дополнительная информация</a:t>
            </a:r>
            <a:br>
              <a:rPr lang="ru-RU" sz="2000" cap="none" dirty="0">
                <a:solidFill>
                  <a:schemeClr val="tx1"/>
                </a:solidFill>
                <a:latin typeface="Tahoma" pitchFamily="34" charset="0"/>
              </a:rPr>
            </a:br>
            <a:r>
              <a:rPr lang="ru-RU" sz="2000" cap="none" dirty="0">
                <a:solidFill>
                  <a:schemeClr val="tx1"/>
                </a:solidFill>
                <a:latin typeface="Tahoma" pitchFamily="34" charset="0"/>
              </a:rPr>
              <a:t>тел.: </a:t>
            </a:r>
            <a:r>
              <a:rPr lang="ru-RU" sz="2000" dirty="0">
                <a:hlinkClick r:id="rId2"/>
              </a:rPr>
              <a:t>+7 (495) 369-04-02</a:t>
            </a:r>
            <a:r>
              <a:rPr lang="ru-RU" sz="2000" cap="none" dirty="0">
                <a:solidFill>
                  <a:schemeClr val="tx1"/>
                </a:solidFill>
                <a:latin typeface="Tahoma" pitchFamily="34" charset="0"/>
              </a:rPr>
              <a:t>, доб.</a:t>
            </a:r>
            <a:r>
              <a:rPr sz="2000" cap="none" dirty="0">
                <a:solidFill>
                  <a:schemeClr val="tx1"/>
                </a:solidFill>
                <a:latin typeface="Tahoma" pitchFamily="34" charset="0"/>
              </a:rPr>
              <a:t> </a:t>
            </a:r>
            <a:r>
              <a:rPr lang="ru-RU" sz="2000" cap="none" dirty="0" smtClean="0">
                <a:solidFill>
                  <a:schemeClr val="tx1"/>
                </a:solidFill>
                <a:latin typeface="Tahoma" pitchFamily="34" charset="0"/>
              </a:rPr>
              <a:t>230</a:t>
            </a:r>
            <a:r>
              <a:rPr lang="ru-RU" sz="2000" cap="none" dirty="0">
                <a:solidFill>
                  <a:schemeClr val="tx1"/>
                </a:solidFill>
                <a:latin typeface="Tahoma" pitchFamily="34" charset="0"/>
              </a:rPr>
              <a:t/>
            </a:r>
            <a:br>
              <a:rPr lang="ru-RU" sz="2000" cap="none" dirty="0">
                <a:solidFill>
                  <a:schemeClr val="tx1"/>
                </a:solidFill>
                <a:latin typeface="Tahoma" pitchFamily="34" charset="0"/>
              </a:rPr>
            </a:br>
            <a:r>
              <a:rPr sz="2000" u="sng" dirty="0">
                <a:hlinkClick r:id="rId3"/>
              </a:rPr>
              <a:t>www.fin-olimp</a:t>
            </a:r>
            <a:r>
              <a:rPr lang="ru-RU" sz="2000" u="sng" dirty="0">
                <a:hlinkClick r:id="rId3"/>
              </a:rPr>
              <a:t>.</a:t>
            </a:r>
            <a:r>
              <a:rPr sz="2000" u="sng" dirty="0" err="1">
                <a:hlinkClick r:id="rId3"/>
              </a:rPr>
              <a:t>ru</a:t>
            </a:r>
            <a:r>
              <a:rPr sz="2000" cap="none" dirty="0">
                <a:solidFill>
                  <a:schemeClr val="tx1"/>
                </a:solidFill>
                <a:latin typeface="Tahoma" pitchFamily="34" charset="0"/>
              </a:rPr>
              <a:t> </a:t>
            </a:r>
            <a:endParaRPr lang="ru-RU" sz="2000" cap="none" dirty="0">
              <a:solidFill>
                <a:schemeClr val="tx1"/>
              </a:solidFill>
              <a:latin typeface="Tahoma" pitchFamily="34" charset="0"/>
            </a:endParaRPr>
          </a:p>
        </p:txBody>
      </p:sp>
      <p:sp>
        <p:nvSpPr>
          <p:cNvPr id="103426" name="Заголовок 1"/>
          <p:cNvSpPr>
            <a:spLocks/>
          </p:cNvSpPr>
          <p:nvPr/>
        </p:nvSpPr>
        <p:spPr bwMode="black">
          <a:xfrm>
            <a:off x="415925" y="476250"/>
            <a:ext cx="9047163" cy="316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endParaRPr lang="ru-RU" altLang="ru-RU" sz="3200" b="1">
              <a:solidFill>
                <a:schemeClr val="bg1"/>
              </a:solidFill>
              <a:latin typeface="Tahoma" pitchFamily="34" charset="0"/>
              <a:cs typeface="Tahoma" pitchFamily="34" charset="0"/>
            </a:endParaRPr>
          </a:p>
          <a:p>
            <a:pPr algn="ctr"/>
            <a:endParaRPr lang="ru-RU" altLang="ru-RU" sz="3200" b="1">
              <a:solidFill>
                <a:schemeClr val="bg1"/>
              </a:solidFill>
            </a:endParaRPr>
          </a:p>
        </p:txBody>
      </p:sp>
      <p:sp>
        <p:nvSpPr>
          <p:cNvPr id="103427" name="Прямоугольник 4"/>
          <p:cNvSpPr>
            <a:spLocks noChangeArrowheads="1"/>
          </p:cNvSpPr>
          <p:nvPr/>
        </p:nvSpPr>
        <p:spPr bwMode="auto">
          <a:xfrm>
            <a:off x="2576513" y="1558925"/>
            <a:ext cx="5040312" cy="862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Спасибо за внимание!</a:t>
            </a:r>
          </a:p>
          <a:p>
            <a:r>
              <a:rPr lang="ru-RU" b="1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 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 txBox="1">
            <a:spLocks/>
          </p:cNvSpPr>
          <p:nvPr/>
        </p:nvSpPr>
        <p:spPr bwMode="gray">
          <a:xfrm>
            <a:off x="833438" y="2205038"/>
            <a:ext cx="9072562" cy="431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rgbClr val="FE8C2E"/>
              </a:buClr>
              <a:buSzPct val="85000"/>
              <a:buFont typeface="Wingdings" pitchFamily="2" charset="2"/>
              <a:buNone/>
              <a:defRPr/>
            </a:pPr>
            <a:endParaRPr lang="ru-RU" altLang="ru-RU" kern="0" dirty="0">
              <a:latin typeface="+mn-lt"/>
            </a:endParaRPr>
          </a:p>
        </p:txBody>
      </p:sp>
      <p:sp>
        <p:nvSpPr>
          <p:cNvPr id="5" name="Заголовок 1"/>
          <p:cNvSpPr>
            <a:spLocks/>
          </p:cNvSpPr>
          <p:nvPr/>
        </p:nvSpPr>
        <p:spPr bwMode="black">
          <a:xfrm>
            <a:off x="1495425" y="1484313"/>
            <a:ext cx="6913563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lnSpc>
                <a:spcPct val="150000"/>
              </a:lnSpc>
              <a:defRPr/>
            </a:pPr>
            <a:r>
              <a:rPr lang="ru-RU" sz="2400" b="1" dirty="0" smtClean="0">
                <a:solidFill>
                  <a:srgbClr val="CC0000"/>
                </a:solidFill>
                <a:latin typeface="+mn-lt"/>
              </a:rPr>
              <a:t>Календарь </a:t>
            </a:r>
            <a:r>
              <a:rPr lang="ru-RU" sz="2400" b="1" dirty="0">
                <a:solidFill>
                  <a:srgbClr val="CC0000"/>
                </a:solidFill>
                <a:latin typeface="+mn-lt"/>
              </a:rPr>
              <a:t>проведения Олимпиады</a:t>
            </a:r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1424608" y="2564904"/>
            <a:ext cx="7705725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x-none" sz="2000" b="1" smtClean="0"/>
              <a:t>Второй (отборочный) этап. Творческое эссе </a:t>
            </a:r>
            <a:r>
              <a:rPr lang="ru-RU" sz="2000" b="1" dirty="0" smtClean="0"/>
              <a:t>(заочный)</a:t>
            </a:r>
            <a:endParaRPr lang="ru-RU" sz="2000" dirty="0" smtClean="0"/>
          </a:p>
          <a:p>
            <a:endParaRPr lang="ru-RU" sz="2000" dirty="0" smtClean="0"/>
          </a:p>
          <a:p>
            <a:r>
              <a:rPr lang="ru-RU" sz="2000" dirty="0" smtClean="0"/>
              <a:t>Получение тем: 5 декабря 2018 года</a:t>
            </a:r>
          </a:p>
          <a:p>
            <a:endParaRPr lang="ru-RU" sz="2000" dirty="0" smtClean="0"/>
          </a:p>
          <a:p>
            <a:r>
              <a:rPr lang="ru-RU" sz="2000" dirty="0" smtClean="0"/>
              <a:t>Направление выполненных работ: до 15 января 2019 года</a:t>
            </a:r>
          </a:p>
          <a:p>
            <a:endParaRPr lang="ru-RU" sz="2000" dirty="0" smtClean="0"/>
          </a:p>
          <a:p>
            <a:r>
              <a:rPr lang="ru-RU" sz="2000" dirty="0" smtClean="0"/>
              <a:t>Проверка работ: 15 января – 01 февраля</a:t>
            </a:r>
            <a:r>
              <a:rPr lang="x-none" sz="2000" smtClean="0"/>
              <a:t> 201</a:t>
            </a:r>
            <a:r>
              <a:rPr lang="ru-RU" sz="2000" dirty="0" smtClean="0"/>
              <a:t>9 года</a:t>
            </a:r>
          </a:p>
          <a:p>
            <a:endParaRPr lang="ru-RU" sz="2000" dirty="0" smtClean="0"/>
          </a:p>
          <a:p>
            <a:r>
              <a:rPr lang="x-none" sz="2000" smtClean="0"/>
              <a:t>Подведение итогов</a:t>
            </a:r>
            <a:r>
              <a:rPr lang="ru-RU" sz="2000" dirty="0" smtClean="0"/>
              <a:t>:  1 февраля 2019 года </a:t>
            </a:r>
            <a:endParaRPr lang="ru-RU" sz="2000" dirty="0"/>
          </a:p>
        </p:txBody>
      </p:sp>
      <p:sp>
        <p:nvSpPr>
          <p:cNvPr id="7" name="Заголовок 1"/>
          <p:cNvSpPr txBox="1">
            <a:spLocks/>
          </p:cNvSpPr>
          <p:nvPr/>
        </p:nvSpPr>
        <p:spPr bwMode="white">
          <a:xfrm>
            <a:off x="0" y="-19050"/>
            <a:ext cx="9906000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2000" b="1" kern="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Всероссийская  олимпиада по финансовой грамотности, финансовому рынку и защите прав потребителей финансовых услуг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 txBox="1">
            <a:spLocks/>
          </p:cNvSpPr>
          <p:nvPr/>
        </p:nvSpPr>
        <p:spPr bwMode="gray">
          <a:xfrm>
            <a:off x="833438" y="2205038"/>
            <a:ext cx="9072562" cy="431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rgbClr val="FE8C2E"/>
              </a:buClr>
              <a:buSzPct val="85000"/>
              <a:buFont typeface="Wingdings" pitchFamily="2" charset="2"/>
              <a:buNone/>
              <a:defRPr/>
            </a:pPr>
            <a:endParaRPr lang="ru-RU" altLang="ru-RU" kern="0" dirty="0">
              <a:latin typeface="+mn-lt"/>
            </a:endParaRPr>
          </a:p>
        </p:txBody>
      </p:sp>
      <p:sp>
        <p:nvSpPr>
          <p:cNvPr id="5" name="Заголовок 1"/>
          <p:cNvSpPr>
            <a:spLocks/>
          </p:cNvSpPr>
          <p:nvPr/>
        </p:nvSpPr>
        <p:spPr bwMode="black">
          <a:xfrm>
            <a:off x="1495425" y="1484313"/>
            <a:ext cx="6913563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lnSpc>
                <a:spcPct val="150000"/>
              </a:lnSpc>
              <a:defRPr/>
            </a:pPr>
            <a:r>
              <a:rPr lang="ru-RU" sz="2400" b="1" dirty="0" smtClean="0">
                <a:solidFill>
                  <a:srgbClr val="CC0000"/>
                </a:solidFill>
                <a:latin typeface="+mn-lt"/>
              </a:rPr>
              <a:t>Календарь </a:t>
            </a:r>
            <a:r>
              <a:rPr lang="ru-RU" sz="2400" b="1" dirty="0">
                <a:solidFill>
                  <a:srgbClr val="CC0000"/>
                </a:solidFill>
                <a:latin typeface="+mn-lt"/>
              </a:rPr>
              <a:t>проведения Олимпиады</a:t>
            </a:r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1424608" y="2564904"/>
            <a:ext cx="7705725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000" b="1" dirty="0" smtClean="0"/>
              <a:t>Третий</a:t>
            </a:r>
            <a:r>
              <a:rPr lang="x-none" sz="2000" b="1" smtClean="0"/>
              <a:t> (</a:t>
            </a:r>
            <a:r>
              <a:rPr lang="ru-RU" sz="2000" b="1" dirty="0" err="1" smtClean="0"/>
              <a:t>заключитель</a:t>
            </a:r>
            <a:r>
              <a:rPr lang="x-none" sz="2000" b="1" smtClean="0"/>
              <a:t>ный) </a:t>
            </a:r>
            <a:r>
              <a:rPr lang="ru-RU" sz="2000" b="1" dirty="0" smtClean="0"/>
              <a:t>очный </a:t>
            </a:r>
            <a:r>
              <a:rPr lang="x-none" sz="2000" b="1" smtClean="0"/>
              <a:t>этап</a:t>
            </a:r>
            <a:endParaRPr lang="ru-RU" sz="2000" dirty="0" smtClean="0"/>
          </a:p>
          <a:p>
            <a:endParaRPr lang="ru-RU" sz="2000" dirty="0" smtClean="0"/>
          </a:p>
          <a:p>
            <a:r>
              <a:rPr lang="x-none" sz="2000" smtClean="0"/>
              <a:t>Начало регистрации</a:t>
            </a:r>
            <a:r>
              <a:rPr lang="ru-RU" sz="2000" dirty="0" smtClean="0"/>
              <a:t>: 1 февраля</a:t>
            </a:r>
            <a:r>
              <a:rPr lang="x-none" sz="2000" smtClean="0"/>
              <a:t> 2019 года</a:t>
            </a:r>
            <a:endParaRPr lang="ru-RU" sz="2000" dirty="0" smtClean="0"/>
          </a:p>
          <a:p>
            <a:endParaRPr lang="ru-RU" sz="2000" dirty="0" smtClean="0"/>
          </a:p>
          <a:p>
            <a:r>
              <a:rPr lang="x-none" sz="2000" smtClean="0"/>
              <a:t>Окончание регистрации</a:t>
            </a:r>
            <a:r>
              <a:rPr lang="ru-RU" sz="2000" dirty="0" smtClean="0"/>
              <a:t>: 4 февраля</a:t>
            </a:r>
            <a:r>
              <a:rPr lang="x-none" sz="2000" smtClean="0"/>
              <a:t> 2019 года</a:t>
            </a:r>
            <a:endParaRPr lang="ru-RU" sz="2000" dirty="0" smtClean="0"/>
          </a:p>
          <a:p>
            <a:endParaRPr lang="ru-RU" sz="2000" dirty="0" smtClean="0"/>
          </a:p>
          <a:p>
            <a:r>
              <a:rPr lang="x-none" sz="2000" smtClean="0"/>
              <a:t>Олимпиадное состязание</a:t>
            </a:r>
            <a:r>
              <a:rPr lang="ru-RU" sz="2000" dirty="0" smtClean="0"/>
              <a:t>: 5 – 25 февраля</a:t>
            </a:r>
            <a:r>
              <a:rPr lang="x-none" sz="2000" smtClean="0"/>
              <a:t> 2019 года</a:t>
            </a:r>
            <a:endParaRPr lang="ru-RU" sz="2000" dirty="0" smtClean="0"/>
          </a:p>
          <a:p>
            <a:endParaRPr lang="ru-RU" sz="2000" dirty="0" smtClean="0"/>
          </a:p>
          <a:p>
            <a:r>
              <a:rPr lang="x-none" sz="2000" smtClean="0"/>
              <a:t>Подведение итогов</a:t>
            </a:r>
            <a:r>
              <a:rPr lang="ru-RU" sz="2000" dirty="0" smtClean="0"/>
              <a:t>: 01 марта</a:t>
            </a:r>
            <a:r>
              <a:rPr lang="x-none" sz="2000" smtClean="0"/>
              <a:t> 2019 года</a:t>
            </a:r>
            <a:endParaRPr lang="ru-RU" sz="2000" dirty="0" smtClean="0"/>
          </a:p>
          <a:p>
            <a:endParaRPr lang="ru-RU" sz="2000" b="1" dirty="0" smtClean="0"/>
          </a:p>
          <a:p>
            <a:r>
              <a:rPr lang="x-none" sz="2000" b="1" smtClean="0"/>
              <a:t>Представление отчета в РСОШ</a:t>
            </a:r>
            <a:r>
              <a:rPr lang="ru-RU" sz="2000" b="1" dirty="0" smtClean="0"/>
              <a:t>: </a:t>
            </a:r>
            <a:r>
              <a:rPr lang="x-none" sz="2000" b="1" smtClean="0"/>
              <a:t>10 апреля 2019 года</a:t>
            </a:r>
            <a:endParaRPr lang="ru-RU" sz="2000" dirty="0" smtClean="0"/>
          </a:p>
          <a:p>
            <a:endParaRPr lang="ru-RU" sz="2000" dirty="0"/>
          </a:p>
        </p:txBody>
      </p:sp>
      <p:sp>
        <p:nvSpPr>
          <p:cNvPr id="7" name="Заголовок 1"/>
          <p:cNvSpPr txBox="1">
            <a:spLocks/>
          </p:cNvSpPr>
          <p:nvPr/>
        </p:nvSpPr>
        <p:spPr bwMode="white">
          <a:xfrm>
            <a:off x="0" y="-19050"/>
            <a:ext cx="9906000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2000" b="1" kern="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Всероссийская  олимпиада по финансовой грамотности, финансовому рынку и защите прав потребителей финансовых услуг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Содержимое 2"/>
          <p:cNvSpPr txBox="1">
            <a:spLocks/>
          </p:cNvSpPr>
          <p:nvPr/>
        </p:nvSpPr>
        <p:spPr bwMode="auto">
          <a:xfrm>
            <a:off x="488950" y="2349500"/>
            <a:ext cx="8393113" cy="35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just"/>
            <a:r>
              <a:rPr lang="ru-RU" sz="2000" dirty="0">
                <a:latin typeface="Tahoma" pitchFamily="34" charset="0"/>
              </a:rPr>
              <a:t>	</a:t>
            </a:r>
            <a:r>
              <a:rPr lang="ru-RU" dirty="0" smtClean="0"/>
              <a:t> </a:t>
            </a:r>
            <a:r>
              <a:rPr lang="ru-RU" dirty="0"/>
              <a:t>Прежде всего необходимо познакомится с информацией на сайте</a:t>
            </a:r>
            <a:r>
              <a:rPr lang="ru-RU" b="1" dirty="0"/>
              <a:t> Всероссийской</a:t>
            </a:r>
            <a:r>
              <a:rPr lang="ru-RU" dirty="0"/>
              <a:t> </a:t>
            </a:r>
            <a:r>
              <a:rPr lang="ru-RU" b="1" dirty="0"/>
              <a:t>олимпиады</a:t>
            </a:r>
            <a:r>
              <a:rPr lang="ru-RU" dirty="0"/>
              <a:t> по финансовой грамотности, финансовому рынку и защите прав потребителей финансовых </a:t>
            </a:r>
            <a:r>
              <a:rPr lang="ru-RU" dirty="0" smtClean="0"/>
              <a:t>услуг </a:t>
            </a:r>
            <a:r>
              <a:rPr lang="en-US" u="sng" dirty="0">
                <a:hlinkClick r:id="rId2"/>
              </a:rPr>
              <a:t>www</a:t>
            </a:r>
            <a:r>
              <a:rPr lang="ru-RU" u="sng" dirty="0" smtClean="0">
                <a:hlinkClick r:id="rId2"/>
              </a:rPr>
              <a:t>.fin-olimp.ru</a:t>
            </a:r>
            <a:endParaRPr lang="ru-RU" dirty="0"/>
          </a:p>
          <a:p>
            <a:pPr>
              <a:spcBef>
                <a:spcPct val="20000"/>
              </a:spcBef>
              <a:buClr>
                <a:srgbClr val="FE8C2E"/>
              </a:buClr>
              <a:buSzPct val="85000"/>
              <a:buFont typeface="Wingdings" pitchFamily="2" charset="2"/>
              <a:buChar char="¢"/>
            </a:pPr>
            <a:endParaRPr lang="ru-RU" sz="2000" dirty="0">
              <a:latin typeface="Tahoma" pitchFamily="34" charset="0"/>
            </a:endParaRP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857250" y="1700213"/>
            <a:ext cx="778668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>
              <a:defRPr/>
            </a:pPr>
            <a:r>
              <a:rPr lang="ru-RU" sz="2400" b="1" dirty="0" smtClean="0">
                <a:solidFill>
                  <a:srgbClr val="CC0000"/>
                </a:solidFill>
                <a:latin typeface="+mn-lt"/>
              </a:rPr>
              <a:t>Подготовка к Олимпиаде</a:t>
            </a:r>
            <a:endParaRPr lang="ru-RU" sz="2400" b="1" dirty="0">
              <a:solidFill>
                <a:srgbClr val="CC0000"/>
              </a:solidFill>
              <a:latin typeface="+mn-lt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 bwMode="white">
          <a:xfrm>
            <a:off x="0" y="-19050"/>
            <a:ext cx="9906000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2000" b="1" kern="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Всероссийская  олимпиада по финансовой грамотности, финансовому рынку и защите прав потребителей финансовых услуг 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072680" y="3429000"/>
            <a:ext cx="4723725" cy="2952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8592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Содержимое 2"/>
          <p:cNvSpPr txBox="1">
            <a:spLocks/>
          </p:cNvSpPr>
          <p:nvPr/>
        </p:nvSpPr>
        <p:spPr bwMode="auto">
          <a:xfrm>
            <a:off x="488950" y="2349500"/>
            <a:ext cx="8393113" cy="35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lvl="0"/>
            <a:r>
              <a:rPr lang="ru-RU" sz="2000" dirty="0">
                <a:latin typeface="Tahoma" pitchFamily="34" charset="0"/>
              </a:rPr>
              <a:t>	</a:t>
            </a:r>
            <a:r>
              <a:rPr lang="ru-RU" b="1" dirty="0"/>
              <a:t>В разделе Официальные документы (</a:t>
            </a:r>
            <a:r>
              <a:rPr lang="en-US" b="1" u="sng" dirty="0">
                <a:hlinkClick r:id="rId2"/>
              </a:rPr>
              <a:t>http</a:t>
            </a:r>
            <a:r>
              <a:rPr lang="ru-RU" b="1" u="sng" dirty="0">
                <a:hlinkClick r:id="rId2"/>
              </a:rPr>
              <a:t>://</a:t>
            </a:r>
            <a:r>
              <a:rPr lang="en-US" b="1" u="sng" dirty="0">
                <a:hlinkClick r:id="rId2"/>
              </a:rPr>
              <a:t>www</a:t>
            </a:r>
            <a:r>
              <a:rPr lang="ru-RU" b="1" u="sng" dirty="0">
                <a:hlinkClick r:id="rId2"/>
              </a:rPr>
              <a:t>.</a:t>
            </a:r>
            <a:r>
              <a:rPr lang="en-US" b="1" u="sng" dirty="0">
                <a:hlinkClick r:id="rId2"/>
              </a:rPr>
              <a:t>fin</a:t>
            </a:r>
            <a:r>
              <a:rPr lang="ru-RU" b="1" u="sng" dirty="0">
                <a:hlinkClick r:id="rId2"/>
              </a:rPr>
              <a:t>-</a:t>
            </a:r>
            <a:r>
              <a:rPr lang="en-US" b="1" u="sng" dirty="0" err="1">
                <a:hlinkClick r:id="rId2"/>
              </a:rPr>
              <a:t>olimp</a:t>
            </a:r>
            <a:r>
              <a:rPr lang="ru-RU" b="1" u="sng" dirty="0">
                <a:hlinkClick r:id="rId2"/>
              </a:rPr>
              <a:t>.</a:t>
            </a:r>
            <a:r>
              <a:rPr lang="en-US" b="1" u="sng" dirty="0" err="1">
                <a:hlinkClick r:id="rId2"/>
              </a:rPr>
              <a:t>ru</a:t>
            </a:r>
            <a:r>
              <a:rPr lang="ru-RU" b="1" u="sng" dirty="0">
                <a:hlinkClick r:id="rId2"/>
              </a:rPr>
              <a:t>/</a:t>
            </a:r>
            <a:r>
              <a:rPr lang="en-US" b="1" u="sng" dirty="0">
                <a:hlinkClick r:id="rId2"/>
              </a:rPr>
              <a:t>o</a:t>
            </a:r>
            <a:r>
              <a:rPr lang="ru-RU" b="1" u="sng" dirty="0">
                <a:hlinkClick r:id="rId2"/>
              </a:rPr>
              <a:t>-</a:t>
            </a:r>
            <a:r>
              <a:rPr lang="en-US" b="1" u="sng" dirty="0" err="1">
                <a:hlinkClick r:id="rId2"/>
              </a:rPr>
              <a:t>proekte</a:t>
            </a:r>
            <a:r>
              <a:rPr lang="ru-RU" b="1" u="sng" dirty="0">
                <a:hlinkClick r:id="rId2"/>
              </a:rPr>
              <a:t>/</a:t>
            </a:r>
            <a:r>
              <a:rPr lang="en-US" b="1" u="sng" dirty="0" err="1">
                <a:hlinkClick r:id="rId2"/>
              </a:rPr>
              <a:t>oficial</a:t>
            </a:r>
            <a:r>
              <a:rPr lang="ru-RU" b="1" u="sng" dirty="0">
                <a:hlinkClick r:id="rId2"/>
              </a:rPr>
              <a:t>-</a:t>
            </a:r>
            <a:r>
              <a:rPr lang="en-US" b="1" u="sng" dirty="0">
                <a:hlinkClick r:id="rId2"/>
              </a:rPr>
              <a:t>documents</a:t>
            </a:r>
            <a:r>
              <a:rPr lang="ru-RU" b="1" u="sng" dirty="0">
                <a:hlinkClick r:id="rId2"/>
              </a:rPr>
              <a:t>/</a:t>
            </a:r>
            <a:r>
              <a:rPr lang="ru-RU" b="1" dirty="0"/>
              <a:t>):</a:t>
            </a:r>
            <a:endParaRPr lang="ru-RU" dirty="0"/>
          </a:p>
          <a:p>
            <a:pPr lvl="0"/>
            <a:endParaRPr lang="ru-RU" b="1" dirty="0" smtClean="0"/>
          </a:p>
          <a:p>
            <a:pPr lvl="0"/>
            <a:r>
              <a:rPr lang="ru-RU" b="1" dirty="0" smtClean="0"/>
              <a:t>Порядок</a:t>
            </a:r>
            <a:r>
              <a:rPr lang="ru-RU" dirty="0" smtClean="0"/>
              <a:t> </a:t>
            </a:r>
            <a:r>
              <a:rPr lang="ru-RU" dirty="0"/>
              <a:t>проведения олимпиад школьников (утв. </a:t>
            </a:r>
            <a:r>
              <a:rPr lang="ru-RU" u="sng" dirty="0" smtClean="0">
                <a:hlinkClick r:id="rId3" action="ppaction://hlinkfile"/>
              </a:rPr>
              <a:t>Приказом</a:t>
            </a:r>
            <a:r>
              <a:rPr lang="ru-RU" dirty="0" smtClean="0"/>
              <a:t> </a:t>
            </a:r>
            <a:r>
              <a:rPr lang="ru-RU" dirty="0"/>
              <a:t>Министерства образования и науки РФ от 4 апреля 2014 г. N 267) - </a:t>
            </a:r>
            <a:r>
              <a:rPr lang="ru-RU" i="1" dirty="0"/>
              <a:t>определяет правила проведения олимпиад школьников и устанавливает критерии определения уровней олимпиад школьников, а также образцы дипломов победителей и призеров олимпиад.</a:t>
            </a:r>
            <a:endParaRPr lang="ru-RU" dirty="0"/>
          </a:p>
          <a:p>
            <a:pPr>
              <a:spcBef>
                <a:spcPct val="20000"/>
              </a:spcBef>
              <a:buClr>
                <a:srgbClr val="FE8C2E"/>
              </a:buClr>
              <a:buSzPct val="85000"/>
              <a:buFont typeface="Wingdings" pitchFamily="2" charset="2"/>
              <a:buChar char="¢"/>
            </a:pPr>
            <a:endParaRPr lang="ru-RU" sz="2000" dirty="0">
              <a:latin typeface="Tahoma" pitchFamily="34" charset="0"/>
            </a:endParaRP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857250" y="1700213"/>
            <a:ext cx="778668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>
              <a:defRPr/>
            </a:pPr>
            <a:r>
              <a:rPr lang="ru-RU" sz="2400" b="1" dirty="0" smtClean="0">
                <a:solidFill>
                  <a:srgbClr val="CC0000"/>
                </a:solidFill>
                <a:latin typeface="+mn-lt"/>
              </a:rPr>
              <a:t>Подготовка к Олимпиаде</a:t>
            </a:r>
            <a:endParaRPr lang="ru-RU" sz="2400" b="1" dirty="0">
              <a:solidFill>
                <a:srgbClr val="CC0000"/>
              </a:solidFill>
              <a:latin typeface="+mn-lt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 bwMode="white">
          <a:xfrm>
            <a:off x="0" y="-19050"/>
            <a:ext cx="9906000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2000" b="1" kern="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Всероссийская  олимпиада по финансовой грамотности, финансовому рынку и защите прав потребителей финансовых услуг </a:t>
            </a:r>
          </a:p>
        </p:txBody>
      </p:sp>
    </p:spTree>
    <p:extLst>
      <p:ext uri="{BB962C8B-B14F-4D97-AF65-F5344CB8AC3E}">
        <p14:creationId xmlns:p14="http://schemas.microsoft.com/office/powerpoint/2010/main" val="1311661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3">
  <a:themeElements>
    <a:clrScheme name="MS_RU_blue_Natural 1">
      <a:dk1>
        <a:srgbClr val="000000"/>
      </a:dk1>
      <a:lt1>
        <a:srgbClr val="FFFFFF"/>
      </a:lt1>
      <a:dk2>
        <a:srgbClr val="FF0000"/>
      </a:dk2>
      <a:lt2>
        <a:srgbClr val="FFFFFF"/>
      </a:lt2>
      <a:accent1>
        <a:srgbClr val="FF0000"/>
      </a:accent1>
      <a:accent2>
        <a:srgbClr val="5581FD"/>
      </a:accent2>
      <a:accent3>
        <a:srgbClr val="FFFFFF"/>
      </a:accent3>
      <a:accent4>
        <a:srgbClr val="000000"/>
      </a:accent4>
      <a:accent5>
        <a:srgbClr val="FFAAAA"/>
      </a:accent5>
      <a:accent6>
        <a:srgbClr val="4C74E5"/>
      </a:accent6>
      <a:hlink>
        <a:srgbClr val="D98609"/>
      </a:hlink>
      <a:folHlink>
        <a:srgbClr val="85DFD0"/>
      </a:folHlink>
    </a:clrScheme>
    <a:fontScheme name="MS_RU_blue_Natural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MS_RU_blue_Natural 1">
        <a:dk1>
          <a:srgbClr val="000000"/>
        </a:dk1>
        <a:lt1>
          <a:srgbClr val="FFFFFF"/>
        </a:lt1>
        <a:dk2>
          <a:srgbClr val="FF0000"/>
        </a:dk2>
        <a:lt2>
          <a:srgbClr val="FFFFFF"/>
        </a:lt2>
        <a:accent1>
          <a:srgbClr val="FF0000"/>
        </a:accent1>
        <a:accent2>
          <a:srgbClr val="5581FD"/>
        </a:accent2>
        <a:accent3>
          <a:srgbClr val="FFFFFF"/>
        </a:accent3>
        <a:accent4>
          <a:srgbClr val="000000"/>
        </a:accent4>
        <a:accent5>
          <a:srgbClr val="FFAAAA"/>
        </a:accent5>
        <a:accent6>
          <a:srgbClr val="4C74E5"/>
        </a:accent6>
        <a:hlink>
          <a:srgbClr val="D98609"/>
        </a:hlink>
        <a:folHlink>
          <a:srgbClr val="85DFD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3_MS_RU_blue_Natural">
  <a:themeElements>
    <a:clrScheme name="Другая 1">
      <a:dk1>
        <a:sysClr val="windowText" lastClr="000000"/>
      </a:dk1>
      <a:lt1>
        <a:sysClr val="window" lastClr="FFFFFF"/>
      </a:lt1>
      <a:dk2>
        <a:srgbClr val="FF0000"/>
      </a:dk2>
      <a:lt2>
        <a:srgbClr val="FFFFFF"/>
      </a:lt2>
      <a:accent1>
        <a:srgbClr val="FF0000"/>
      </a:accent1>
      <a:accent2>
        <a:srgbClr val="5581FD"/>
      </a:accent2>
      <a:accent3>
        <a:srgbClr val="33BDFB"/>
      </a:accent3>
      <a:accent4>
        <a:srgbClr val="DF6501"/>
      </a:accent4>
      <a:accent5>
        <a:srgbClr val="FE8C2E"/>
      </a:accent5>
      <a:accent6>
        <a:srgbClr val="7F7F7F"/>
      </a:accent6>
      <a:hlink>
        <a:srgbClr val="D98609"/>
      </a:hlink>
      <a:folHlink>
        <a:srgbClr val="85DFD0"/>
      </a:folHlink>
    </a:clrScheme>
    <a:fontScheme name="3_MS_RU_blue_Natural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5000"/>
                <a:shade val="100000"/>
                <a:satMod val="200000"/>
              </a:schemeClr>
            </a:gs>
            <a:gs pos="100000">
              <a:schemeClr val="phClr">
                <a:tint val="100000"/>
                <a:shade val="89000"/>
                <a:satMod val="150000"/>
                <a:lumMod val="90000"/>
              </a:schemeClr>
            </a:gs>
          </a:gsLst>
          <a:path path="circle">
            <a:fillToRect l="40000" t="30000" r="40000" b="30000"/>
          </a:path>
        </a:gradFill>
        <a:gradFill rotWithShape="1">
          <a:gsLst>
            <a:gs pos="0">
              <a:schemeClr val="phClr">
                <a:tint val="100000"/>
                <a:shade val="90000"/>
                <a:satMod val="200000"/>
                <a:lumMod val="90000"/>
              </a:schemeClr>
            </a:gs>
            <a:gs pos="43000">
              <a:schemeClr val="phClr">
                <a:tint val="85000"/>
                <a:shade val="100000"/>
                <a:satMod val="300000"/>
                <a:lumMod val="100000"/>
              </a:schemeClr>
            </a:gs>
            <a:gs pos="100000">
              <a:schemeClr val="phClr">
                <a:tint val="85000"/>
                <a:shade val="100000"/>
                <a:satMod val="300000"/>
                <a:lumMod val="100000"/>
              </a:schemeClr>
            </a:gs>
          </a:gsLst>
          <a:lin ang="5400000" scaled="1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Тема3</Template>
  <TotalTime>2092</TotalTime>
  <Words>1927</Words>
  <Application>Microsoft Office PowerPoint</Application>
  <PresentationFormat>Лист A4 (210x297 мм)</PresentationFormat>
  <Paragraphs>380</Paragraphs>
  <Slides>56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56</vt:i4>
      </vt:variant>
    </vt:vector>
  </HeadingPairs>
  <TitlesOfParts>
    <vt:vector size="63" baseType="lpstr">
      <vt:lpstr>Arial</vt:lpstr>
      <vt:lpstr>Calibri</vt:lpstr>
      <vt:lpstr>Tahoma</vt:lpstr>
      <vt:lpstr>Times New Roman</vt:lpstr>
      <vt:lpstr>Wingdings</vt:lpstr>
      <vt:lpstr>Тема3</vt:lpstr>
      <vt:lpstr>3_MS_RU_blue_Natural</vt:lpstr>
      <vt:lpstr>Презентация PowerPoint</vt:lpstr>
      <vt:lpstr>Партнеры Олимпиады: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Приезд и регистрация участников</vt:lpstr>
      <vt:lpstr>Приезд и регистрация участников</vt:lpstr>
      <vt:lpstr>Лекции и тренинги для участников</vt:lpstr>
      <vt:lpstr>Лекции и тренинги для участников</vt:lpstr>
      <vt:lpstr>Лекции и тренинги для участников</vt:lpstr>
      <vt:lpstr>Встречи в Госдуме и Совете Федерации</vt:lpstr>
      <vt:lpstr>Экскурсии в Совет Федерации и Госдуму</vt:lpstr>
      <vt:lpstr>Дополнительные мероприятия для учителей</vt:lpstr>
      <vt:lpstr>Финальные испытания участников</vt:lpstr>
      <vt:lpstr>Блиц-игра участников</vt:lpstr>
      <vt:lpstr>В ожидании результатов</vt:lpstr>
      <vt:lpstr>Церемония награждения</vt:lpstr>
      <vt:lpstr>Церемония награждения</vt:lpstr>
      <vt:lpstr>Церемония награждения</vt:lpstr>
      <vt:lpstr>Дополнительная информация тел.: +7 (495) 369-04-02, доб. 230 www.fin-olimp.ru </vt:lpstr>
    </vt:vector>
  </TitlesOfParts>
  <Company>Grizli777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kovalev</dc:creator>
  <cp:lastModifiedBy>РПН</cp:lastModifiedBy>
  <cp:revision>212</cp:revision>
  <dcterms:created xsi:type="dcterms:W3CDTF">2016-05-11T07:32:46Z</dcterms:created>
  <dcterms:modified xsi:type="dcterms:W3CDTF">2018-10-08T08:45:01Z</dcterms:modified>
</cp:coreProperties>
</file>